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81"/>
  </p:notesMasterIdLst>
  <p:handoutMasterIdLst>
    <p:handoutMasterId r:id="rId82"/>
  </p:handoutMasterIdLst>
  <p:sldIdLst>
    <p:sldId id="729" r:id="rId2"/>
    <p:sldId id="730" r:id="rId3"/>
    <p:sldId id="731" r:id="rId4"/>
    <p:sldId id="535" r:id="rId5"/>
    <p:sldId id="688" r:id="rId6"/>
    <p:sldId id="808" r:id="rId7"/>
    <p:sldId id="735" r:id="rId8"/>
    <p:sldId id="737" r:id="rId9"/>
    <p:sldId id="809" r:id="rId10"/>
    <p:sldId id="740" r:id="rId11"/>
    <p:sldId id="689" r:id="rId12"/>
    <p:sldId id="773" r:id="rId13"/>
    <p:sldId id="690" r:id="rId14"/>
    <p:sldId id="743" r:id="rId15"/>
    <p:sldId id="745" r:id="rId16"/>
    <p:sldId id="691" r:id="rId17"/>
    <p:sldId id="750" r:id="rId18"/>
    <p:sldId id="748" r:id="rId19"/>
    <p:sldId id="749" r:id="rId20"/>
    <p:sldId id="751" r:id="rId21"/>
    <p:sldId id="752" r:id="rId22"/>
    <p:sldId id="753" r:id="rId23"/>
    <p:sldId id="755" r:id="rId24"/>
    <p:sldId id="756" r:id="rId25"/>
    <p:sldId id="694" r:id="rId26"/>
    <p:sldId id="777" r:id="rId27"/>
    <p:sldId id="778" r:id="rId28"/>
    <p:sldId id="779" r:id="rId29"/>
    <p:sldId id="780" r:id="rId30"/>
    <p:sldId id="781" r:id="rId31"/>
    <p:sldId id="782" r:id="rId32"/>
    <p:sldId id="783" r:id="rId33"/>
    <p:sldId id="784" r:id="rId34"/>
    <p:sldId id="810" r:id="rId35"/>
    <p:sldId id="785" r:id="rId36"/>
    <p:sldId id="696" r:id="rId37"/>
    <p:sldId id="786" r:id="rId38"/>
    <p:sldId id="787" r:id="rId39"/>
    <p:sldId id="788" r:id="rId40"/>
    <p:sldId id="699" r:id="rId41"/>
    <p:sldId id="789" r:id="rId42"/>
    <p:sldId id="790" r:id="rId43"/>
    <p:sldId id="791" r:id="rId44"/>
    <p:sldId id="792" r:id="rId45"/>
    <p:sldId id="700" r:id="rId46"/>
    <p:sldId id="701" r:id="rId47"/>
    <p:sldId id="793" r:id="rId48"/>
    <p:sldId id="794" r:id="rId49"/>
    <p:sldId id="702" r:id="rId50"/>
    <p:sldId id="807" r:id="rId51"/>
    <p:sldId id="703" r:id="rId52"/>
    <p:sldId id="704" r:id="rId53"/>
    <p:sldId id="795" r:id="rId54"/>
    <p:sldId id="796" r:id="rId55"/>
    <p:sldId id="797" r:id="rId56"/>
    <p:sldId id="798" r:id="rId57"/>
    <p:sldId id="799" r:id="rId58"/>
    <p:sldId id="800" r:id="rId59"/>
    <p:sldId id="801" r:id="rId60"/>
    <p:sldId id="802" r:id="rId61"/>
    <p:sldId id="803" r:id="rId62"/>
    <p:sldId id="804" r:id="rId63"/>
    <p:sldId id="706" r:id="rId64"/>
    <p:sldId id="805" r:id="rId65"/>
    <p:sldId id="806" r:id="rId66"/>
    <p:sldId id="723" r:id="rId67"/>
    <p:sldId id="757" r:id="rId68"/>
    <p:sldId id="759" r:id="rId69"/>
    <p:sldId id="760" r:id="rId70"/>
    <p:sldId id="761" r:id="rId71"/>
    <p:sldId id="726" r:id="rId72"/>
    <p:sldId id="762" r:id="rId73"/>
    <p:sldId id="727" r:id="rId74"/>
    <p:sldId id="764" r:id="rId75"/>
    <p:sldId id="765" r:id="rId76"/>
    <p:sldId id="766" r:id="rId77"/>
    <p:sldId id="767" r:id="rId78"/>
    <p:sldId id="769" r:id="rId79"/>
    <p:sldId id="771" r:id="rId80"/>
  </p:sldIdLst>
  <p:sldSz cx="9144000" cy="6858000" type="screen4x3"/>
  <p:notesSz cx="6858000" cy="9144000"/>
  <p:defaultTextStyle>
    <a:defPPr>
      <a:defRPr lang="en-US"/>
    </a:defPPr>
    <a:lvl1pPr algn="l" rtl="0" eaLnBrk="0" fontAlgn="base" hangingPunct="0">
      <a:spcBef>
        <a:spcPct val="0"/>
      </a:spcBef>
      <a:spcAft>
        <a:spcPct val="0"/>
      </a:spcAft>
      <a:defRPr sz="2400" b="1" kern="1200" baseline="300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b="1" kern="1200" baseline="300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b="1" kern="1200" baseline="300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b="1" kern="1200" baseline="300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b="1" kern="1200" baseline="30000">
        <a:solidFill>
          <a:schemeClr val="tx1"/>
        </a:solidFill>
        <a:latin typeface="Times New Roman" panose="02020603050405020304" pitchFamily="18" charset="0"/>
        <a:ea typeface="+mn-ea"/>
        <a:cs typeface="+mn-cs"/>
      </a:defRPr>
    </a:lvl5pPr>
    <a:lvl6pPr marL="2286000" algn="l" defTabSz="914400" rtl="0" eaLnBrk="1" latinLnBrk="0" hangingPunct="1">
      <a:defRPr sz="2400" b="1" kern="1200" baseline="30000">
        <a:solidFill>
          <a:schemeClr val="tx1"/>
        </a:solidFill>
        <a:latin typeface="Times New Roman" panose="02020603050405020304" pitchFamily="18" charset="0"/>
        <a:ea typeface="+mn-ea"/>
        <a:cs typeface="+mn-cs"/>
      </a:defRPr>
    </a:lvl6pPr>
    <a:lvl7pPr marL="2743200" algn="l" defTabSz="914400" rtl="0" eaLnBrk="1" latinLnBrk="0" hangingPunct="1">
      <a:defRPr sz="2400" b="1" kern="1200" baseline="30000">
        <a:solidFill>
          <a:schemeClr val="tx1"/>
        </a:solidFill>
        <a:latin typeface="Times New Roman" panose="02020603050405020304" pitchFamily="18" charset="0"/>
        <a:ea typeface="+mn-ea"/>
        <a:cs typeface="+mn-cs"/>
      </a:defRPr>
    </a:lvl7pPr>
    <a:lvl8pPr marL="3200400" algn="l" defTabSz="914400" rtl="0" eaLnBrk="1" latinLnBrk="0" hangingPunct="1">
      <a:defRPr sz="2400" b="1" kern="1200" baseline="30000">
        <a:solidFill>
          <a:schemeClr val="tx1"/>
        </a:solidFill>
        <a:latin typeface="Times New Roman" panose="02020603050405020304" pitchFamily="18" charset="0"/>
        <a:ea typeface="+mn-ea"/>
        <a:cs typeface="+mn-cs"/>
      </a:defRPr>
    </a:lvl8pPr>
    <a:lvl9pPr marL="3657600" algn="l" defTabSz="914400" rtl="0" eaLnBrk="1" latinLnBrk="0" hangingPunct="1">
      <a:defRPr sz="2400" b="1" kern="1200" baseline="300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66"/>
    <a:srgbClr val="00CC00"/>
    <a:srgbClr val="996633"/>
    <a:srgbClr val="6666FF"/>
    <a:srgbClr val="3366FF"/>
    <a:srgbClr val="CCFF99"/>
    <a:srgbClr val="99FF33"/>
    <a:srgbClr val="99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09" autoAdjust="0"/>
    <p:restoredTop sz="86376" autoAdjust="0"/>
  </p:normalViewPr>
  <p:slideViewPr>
    <p:cSldViewPr>
      <p:cViewPr varScale="1">
        <p:scale>
          <a:sx n="63" d="100"/>
          <a:sy n="63" d="100"/>
        </p:scale>
        <p:origin x="714"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viewProps" Target="view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notesMaster" Target="notesMasters/notesMaster1.xml"/><Relationship Id="rId86"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61" Type="http://schemas.openxmlformats.org/officeDocument/2006/relationships/slide" Target="slides/slide60.xml"/><Relationship Id="rId8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5522" name="Rectangle 2">
            <a:extLst>
              <a:ext uri="{FF2B5EF4-FFF2-40B4-BE49-F238E27FC236}">
                <a16:creationId xmlns:a16="http://schemas.microsoft.com/office/drawing/2014/main" id="{0384EC72-83DC-44AF-9B71-F02F7187E294}"/>
              </a:ext>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b="0" baseline="0">
                <a:effectLst/>
              </a:defRPr>
            </a:lvl1pPr>
          </a:lstStyle>
          <a:p>
            <a:pPr>
              <a:defRPr/>
            </a:pPr>
            <a:endParaRPr lang="en-US"/>
          </a:p>
        </p:txBody>
      </p:sp>
      <p:sp>
        <p:nvSpPr>
          <p:cNvPr id="875523" name="Rectangle 3">
            <a:extLst>
              <a:ext uri="{FF2B5EF4-FFF2-40B4-BE49-F238E27FC236}">
                <a16:creationId xmlns:a16="http://schemas.microsoft.com/office/drawing/2014/main" id="{A25FC401-5800-4DB4-BCA5-11F6A062A7F2}"/>
              </a:ext>
            </a:extLst>
          </p:cNvPr>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b="0" baseline="0">
                <a:effectLst/>
              </a:defRPr>
            </a:lvl1pPr>
          </a:lstStyle>
          <a:p>
            <a:pPr>
              <a:defRPr/>
            </a:pPr>
            <a:endParaRPr lang="en-US"/>
          </a:p>
        </p:txBody>
      </p:sp>
      <p:sp>
        <p:nvSpPr>
          <p:cNvPr id="875524" name="Rectangle 4">
            <a:extLst>
              <a:ext uri="{FF2B5EF4-FFF2-40B4-BE49-F238E27FC236}">
                <a16:creationId xmlns:a16="http://schemas.microsoft.com/office/drawing/2014/main" id="{DF07017A-749C-4BFA-899E-0177C2F7B3D2}"/>
              </a:ext>
            </a:extLst>
          </p:cNvPr>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b="0" baseline="0">
                <a:effectLst/>
              </a:defRPr>
            </a:lvl1pPr>
          </a:lstStyle>
          <a:p>
            <a:pPr>
              <a:defRPr/>
            </a:pPr>
            <a:endParaRPr lang="en-US"/>
          </a:p>
        </p:txBody>
      </p:sp>
      <p:sp>
        <p:nvSpPr>
          <p:cNvPr id="875525" name="Rectangle 5">
            <a:extLst>
              <a:ext uri="{FF2B5EF4-FFF2-40B4-BE49-F238E27FC236}">
                <a16:creationId xmlns:a16="http://schemas.microsoft.com/office/drawing/2014/main" id="{B6138170-E33B-40F6-8E27-66A9D0C263B7}"/>
              </a:ext>
            </a:extLst>
          </p:cNvPr>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b="0" baseline="0" smtClean="0"/>
            </a:lvl1pPr>
          </a:lstStyle>
          <a:p>
            <a:pPr>
              <a:defRPr/>
            </a:pPr>
            <a:fld id="{F33EFD26-33F2-4982-AC3F-3C0402F7C34C}"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32514" name="Rectangle 2">
            <a:extLst>
              <a:ext uri="{FF2B5EF4-FFF2-40B4-BE49-F238E27FC236}">
                <a16:creationId xmlns:a16="http://schemas.microsoft.com/office/drawing/2014/main" id="{96D6EFC9-90C0-4DCC-8A1C-BE97F009F6CF}"/>
              </a:ext>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b="0" baseline="0">
                <a:effectLst/>
              </a:defRPr>
            </a:lvl1pPr>
          </a:lstStyle>
          <a:p>
            <a:pPr>
              <a:defRPr/>
            </a:pPr>
            <a:endParaRPr lang="en-US"/>
          </a:p>
        </p:txBody>
      </p:sp>
      <p:sp>
        <p:nvSpPr>
          <p:cNvPr id="832515" name="Rectangle 3">
            <a:extLst>
              <a:ext uri="{FF2B5EF4-FFF2-40B4-BE49-F238E27FC236}">
                <a16:creationId xmlns:a16="http://schemas.microsoft.com/office/drawing/2014/main" id="{A2DCD442-69FF-429D-895D-9367F985F795}"/>
              </a:ext>
            </a:extLst>
          </p:cNvPr>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b="0" baseline="0">
                <a:effectLst/>
              </a:defRPr>
            </a:lvl1pPr>
          </a:lstStyle>
          <a:p>
            <a:pPr>
              <a:defRPr/>
            </a:pPr>
            <a:endParaRPr lang="en-US"/>
          </a:p>
        </p:txBody>
      </p:sp>
      <p:sp>
        <p:nvSpPr>
          <p:cNvPr id="30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2517" name="Rectangle 5">
            <a:extLst>
              <a:ext uri="{FF2B5EF4-FFF2-40B4-BE49-F238E27FC236}">
                <a16:creationId xmlns:a16="http://schemas.microsoft.com/office/drawing/2014/main" id="{3040DE8B-3DB4-4849-BFDC-1D2EA1DFC496}"/>
              </a:ext>
            </a:extLst>
          </p:cNvPr>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32518" name="Rectangle 6">
            <a:extLst>
              <a:ext uri="{FF2B5EF4-FFF2-40B4-BE49-F238E27FC236}">
                <a16:creationId xmlns:a16="http://schemas.microsoft.com/office/drawing/2014/main" id="{795DDF1E-58FF-4479-A790-52EC2112A1F8}"/>
              </a:ext>
            </a:extLst>
          </p:cNvPr>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b="0" baseline="0">
                <a:effectLst/>
              </a:defRPr>
            </a:lvl1pPr>
          </a:lstStyle>
          <a:p>
            <a:pPr>
              <a:defRPr/>
            </a:pPr>
            <a:endParaRPr lang="en-US"/>
          </a:p>
        </p:txBody>
      </p:sp>
      <p:sp>
        <p:nvSpPr>
          <p:cNvPr id="832519" name="Rectangle 7">
            <a:extLst>
              <a:ext uri="{FF2B5EF4-FFF2-40B4-BE49-F238E27FC236}">
                <a16:creationId xmlns:a16="http://schemas.microsoft.com/office/drawing/2014/main" id="{8BA481DA-F5B2-4FEF-A3FD-470B5637F085}"/>
              </a:ext>
            </a:extLst>
          </p:cNvPr>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b="0" baseline="0" smtClean="0"/>
            </a:lvl1pPr>
          </a:lstStyle>
          <a:p>
            <a:pPr>
              <a:defRPr/>
            </a:pPr>
            <a:fld id="{A8F3DA43-547C-46F3-8006-A1C49F32DCAC}"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spect="1" noChangeArrowheads="1" noTextEdit="1"/>
          </p:cNvSpPr>
          <p:nvPr>
            <p:ph type="sldImg"/>
          </p:nvPr>
        </p:nvSpPr>
        <p:spPr>
          <a:ln/>
        </p:spPr>
      </p:sp>
      <p:sp>
        <p:nvSpPr>
          <p:cNvPr id="61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Rot="1" noChangeAspect="1" noChangeArrowheads="1" noTextEdit="1"/>
          </p:cNvSpPr>
          <p:nvPr>
            <p:ph type="sldImg"/>
          </p:nvPr>
        </p:nvSpPr>
        <p:spPr>
          <a:ln/>
        </p:spPr>
      </p:sp>
      <p:sp>
        <p:nvSpPr>
          <p:cNvPr id="81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Rot="1" noChangeAspect="1" noChangeArrowheads="1" noTextEdit="1"/>
          </p:cNvSpPr>
          <p:nvPr>
            <p:ph type="sldImg"/>
          </p:nvPr>
        </p:nvSpPr>
        <p:spPr>
          <a:ln/>
        </p:spPr>
      </p:sp>
      <p:sp>
        <p:nvSpPr>
          <p:cNvPr id="1024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Rot="1" noChangeAspect="1" noChangeArrowheads="1" noTextEdit="1"/>
          </p:cNvSpPr>
          <p:nvPr>
            <p:ph type="sldImg"/>
          </p:nvPr>
        </p:nvSpPr>
        <p:spPr>
          <a:ln/>
        </p:spPr>
      </p:sp>
      <p:sp>
        <p:nvSpPr>
          <p:cNvPr id="1229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Rot="1" noChangeAspect="1" noChangeArrowheads="1" noTextEdit="1"/>
          </p:cNvSpPr>
          <p:nvPr>
            <p:ph type="sldImg"/>
          </p:nvPr>
        </p:nvSpPr>
        <p:spPr>
          <a:ln/>
        </p:spPr>
      </p:sp>
      <p:sp>
        <p:nvSpPr>
          <p:cNvPr id="143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Rot="1" noChangeAspect="1" noChangeArrowheads="1" noTextEdit="1"/>
          </p:cNvSpPr>
          <p:nvPr>
            <p:ph type="sldImg"/>
          </p:nvPr>
        </p:nvSpPr>
        <p:spPr>
          <a:ln/>
        </p:spPr>
      </p:sp>
      <p:sp>
        <p:nvSpPr>
          <p:cNvPr id="1638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Rot="1" noChangeAspect="1" noChangeArrowheads="1" noTextEdit="1"/>
          </p:cNvSpPr>
          <p:nvPr>
            <p:ph type="sldImg"/>
          </p:nvPr>
        </p:nvSpPr>
        <p:spPr>
          <a:ln/>
        </p:spPr>
      </p:sp>
      <p:sp>
        <p:nvSpPr>
          <p:cNvPr id="1843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Rot="1" noChangeAspect="1" noChangeArrowheads="1" noTextEdit="1"/>
          </p:cNvSpPr>
          <p:nvPr>
            <p:ph type="sldImg"/>
          </p:nvPr>
        </p:nvSpPr>
        <p:spPr>
          <a:ln/>
        </p:spPr>
      </p:sp>
      <p:sp>
        <p:nvSpPr>
          <p:cNvPr id="2048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Rot="1" noChangeAspect="1" noChangeArrowheads="1" noTextEdit="1"/>
          </p:cNvSpPr>
          <p:nvPr>
            <p:ph type="sldImg"/>
          </p:nvPr>
        </p:nvSpPr>
        <p:spPr>
          <a:ln/>
        </p:spPr>
      </p:sp>
      <p:sp>
        <p:nvSpPr>
          <p:cNvPr id="2048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15536423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Rot="1" noChangeAspect="1" noChangeArrowheads="1" noTextEdit="1"/>
          </p:cNvSpPr>
          <p:nvPr>
            <p:ph type="sldImg"/>
          </p:nvPr>
        </p:nvSpPr>
        <p:spPr>
          <a:ln/>
        </p:spPr>
      </p:sp>
      <p:sp>
        <p:nvSpPr>
          <p:cNvPr id="2457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Rot="1" noChangeAspect="1" noChangeArrowheads="1" noTextEdit="1"/>
          </p:cNvSpPr>
          <p:nvPr>
            <p:ph type="sldImg"/>
          </p:nvPr>
        </p:nvSpPr>
        <p:spPr>
          <a:ln/>
        </p:spPr>
      </p:sp>
      <p:sp>
        <p:nvSpPr>
          <p:cNvPr id="3072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Rot="1" noChangeAspect="1" noChangeArrowheads="1" noTextEdit="1"/>
          </p:cNvSpPr>
          <p:nvPr>
            <p:ph type="sldImg"/>
          </p:nvPr>
        </p:nvSpPr>
        <p:spPr>
          <a:ln/>
        </p:spPr>
      </p:sp>
      <p:sp>
        <p:nvSpPr>
          <p:cNvPr id="3277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Rot="1" noChangeAspect="1" noChangeArrowheads="1" noTextEdit="1"/>
          </p:cNvSpPr>
          <p:nvPr>
            <p:ph type="sldImg"/>
          </p:nvPr>
        </p:nvSpPr>
        <p:spPr>
          <a:ln/>
        </p:spPr>
      </p:sp>
      <p:sp>
        <p:nvSpPr>
          <p:cNvPr id="3481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Rot="1" noChangeAspect="1" noChangeArrowheads="1" noTextEdit="1"/>
          </p:cNvSpPr>
          <p:nvPr>
            <p:ph type="sldImg"/>
          </p:nvPr>
        </p:nvSpPr>
        <p:spPr>
          <a:ln/>
        </p:spPr>
      </p:sp>
      <p:sp>
        <p:nvSpPr>
          <p:cNvPr id="3686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Rot="1" noChangeAspect="1" noChangeArrowheads="1" noTextEdit="1"/>
          </p:cNvSpPr>
          <p:nvPr>
            <p:ph type="sldImg"/>
          </p:nvPr>
        </p:nvSpPr>
        <p:spPr>
          <a:ln/>
        </p:spPr>
      </p:sp>
      <p:sp>
        <p:nvSpPr>
          <p:cNvPr id="3891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Rot="1" noChangeAspect="1" noChangeArrowheads="1" noTextEdit="1"/>
          </p:cNvSpPr>
          <p:nvPr>
            <p:ph type="sldImg"/>
          </p:nvPr>
        </p:nvSpPr>
        <p:spPr>
          <a:ln/>
        </p:spPr>
      </p:sp>
      <p:sp>
        <p:nvSpPr>
          <p:cNvPr id="4096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Rot="1" noChangeAspect="1" noChangeArrowheads="1" noTextEdit="1"/>
          </p:cNvSpPr>
          <p:nvPr>
            <p:ph type="sldImg"/>
          </p:nvPr>
        </p:nvSpPr>
        <p:spPr>
          <a:ln/>
        </p:spPr>
      </p:sp>
      <p:sp>
        <p:nvSpPr>
          <p:cNvPr id="4301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Rot="1" noChangeAspect="1" noChangeArrowheads="1" noTextEdit="1"/>
          </p:cNvSpPr>
          <p:nvPr>
            <p:ph type="sldImg"/>
          </p:nvPr>
        </p:nvSpPr>
        <p:spPr>
          <a:ln/>
        </p:spPr>
      </p:sp>
      <p:sp>
        <p:nvSpPr>
          <p:cNvPr id="4505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Rot="1" noChangeAspect="1" noChangeArrowheads="1" noTextEdit="1"/>
          </p:cNvSpPr>
          <p:nvPr>
            <p:ph type="sldImg"/>
          </p:nvPr>
        </p:nvSpPr>
        <p:spPr>
          <a:ln/>
        </p:spPr>
      </p:sp>
      <p:sp>
        <p:nvSpPr>
          <p:cNvPr id="471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spect="1" noChangeArrowheads="1" noTextEdit="1"/>
          </p:cNvSpPr>
          <p:nvPr>
            <p:ph type="sldImg"/>
          </p:nvPr>
        </p:nvSpPr>
        <p:spPr>
          <a:ln/>
        </p:spPr>
      </p:sp>
      <p:sp>
        <p:nvSpPr>
          <p:cNvPr id="4915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Rot="1" noChangeAspect="1" noChangeArrowheads="1" noTextEdit="1"/>
          </p:cNvSpPr>
          <p:nvPr>
            <p:ph type="sldImg"/>
          </p:nvPr>
        </p:nvSpPr>
        <p:spPr>
          <a:ln/>
        </p:spPr>
      </p:sp>
      <p:sp>
        <p:nvSpPr>
          <p:cNvPr id="5325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Rot="1" noChangeAspect="1" noChangeArrowheads="1" noTextEdit="1"/>
          </p:cNvSpPr>
          <p:nvPr>
            <p:ph type="sldImg"/>
          </p:nvPr>
        </p:nvSpPr>
        <p:spPr>
          <a:ln/>
        </p:spPr>
      </p:sp>
      <p:sp>
        <p:nvSpPr>
          <p:cNvPr id="5529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spect="1" noChangeArrowheads="1" noTextEdit="1"/>
          </p:cNvSpPr>
          <p:nvPr>
            <p:ph type="sldImg"/>
          </p:nvPr>
        </p:nvSpPr>
        <p:spPr>
          <a:ln/>
        </p:spPr>
      </p:sp>
      <p:sp>
        <p:nvSpPr>
          <p:cNvPr id="593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Rot="1" noChangeAspect="1" noChangeArrowheads="1" noTextEdit="1"/>
          </p:cNvSpPr>
          <p:nvPr>
            <p:ph type="sldImg"/>
          </p:nvPr>
        </p:nvSpPr>
        <p:spPr>
          <a:ln/>
        </p:spPr>
      </p:sp>
      <p:sp>
        <p:nvSpPr>
          <p:cNvPr id="6144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spect="1" noChangeArrowheads="1" noTextEdit="1"/>
          </p:cNvSpPr>
          <p:nvPr>
            <p:ph type="sldImg"/>
          </p:nvPr>
        </p:nvSpPr>
        <p:spPr>
          <a:ln/>
        </p:spPr>
      </p:sp>
      <p:sp>
        <p:nvSpPr>
          <p:cNvPr id="6349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Rot="1" noChangeAspect="1" noChangeArrowheads="1" noTextEdit="1"/>
          </p:cNvSpPr>
          <p:nvPr>
            <p:ph type="sldImg"/>
          </p:nvPr>
        </p:nvSpPr>
        <p:spPr>
          <a:ln/>
        </p:spPr>
      </p:sp>
      <p:sp>
        <p:nvSpPr>
          <p:cNvPr id="655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Rot="1" noChangeAspect="1" noChangeArrowheads="1" noTextEdit="1"/>
          </p:cNvSpPr>
          <p:nvPr>
            <p:ph type="sldImg"/>
          </p:nvPr>
        </p:nvSpPr>
        <p:spPr>
          <a:ln/>
        </p:spPr>
      </p:sp>
      <p:sp>
        <p:nvSpPr>
          <p:cNvPr id="6758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ChangeArrowheads="1" noTextEdit="1"/>
          </p:cNvSpPr>
          <p:nvPr>
            <p:ph type="sldImg"/>
          </p:nvPr>
        </p:nvSpPr>
        <p:spPr>
          <a:ln/>
        </p:spPr>
      </p:sp>
      <p:sp>
        <p:nvSpPr>
          <p:cNvPr id="6963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ChangeArrowheads="1" noTextEdit="1"/>
          </p:cNvSpPr>
          <p:nvPr>
            <p:ph type="sldImg"/>
          </p:nvPr>
        </p:nvSpPr>
        <p:spPr>
          <a:ln/>
        </p:spPr>
      </p:sp>
      <p:sp>
        <p:nvSpPr>
          <p:cNvPr id="6963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340302729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spect="1" noChangeArrowheads="1" noTextEdit="1"/>
          </p:cNvSpPr>
          <p:nvPr>
            <p:ph type="sldImg"/>
          </p:nvPr>
        </p:nvSpPr>
        <p:spPr>
          <a:ln/>
        </p:spPr>
      </p:sp>
      <p:sp>
        <p:nvSpPr>
          <p:cNvPr id="7168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spect="1" noChangeArrowheads="1" noTextEdit="1"/>
          </p:cNvSpPr>
          <p:nvPr>
            <p:ph type="sldImg"/>
          </p:nvPr>
        </p:nvSpPr>
        <p:spPr>
          <a:ln/>
        </p:spPr>
      </p:sp>
      <p:sp>
        <p:nvSpPr>
          <p:cNvPr id="737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Rot="1" noChangeAspect="1" noChangeArrowheads="1" noTextEdit="1"/>
          </p:cNvSpPr>
          <p:nvPr>
            <p:ph type="sldImg"/>
          </p:nvPr>
        </p:nvSpPr>
        <p:spPr>
          <a:ln/>
        </p:spPr>
      </p:sp>
      <p:sp>
        <p:nvSpPr>
          <p:cNvPr id="7577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Rot="1" noChangeAspect="1" noChangeArrowheads="1" noTextEdit="1"/>
          </p:cNvSpPr>
          <p:nvPr>
            <p:ph type="sldImg"/>
          </p:nvPr>
        </p:nvSpPr>
        <p:spPr>
          <a:ln/>
        </p:spPr>
      </p:sp>
      <p:sp>
        <p:nvSpPr>
          <p:cNvPr id="7782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Rot="1" noChangeAspect="1" noChangeArrowheads="1" noTextEdit="1"/>
          </p:cNvSpPr>
          <p:nvPr>
            <p:ph type="sldImg"/>
          </p:nvPr>
        </p:nvSpPr>
        <p:spPr>
          <a:ln/>
        </p:spPr>
      </p:sp>
      <p:sp>
        <p:nvSpPr>
          <p:cNvPr id="798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Rot="1" noChangeAspect="1" noChangeArrowheads="1" noTextEdit="1"/>
          </p:cNvSpPr>
          <p:nvPr>
            <p:ph type="sldImg"/>
          </p:nvPr>
        </p:nvSpPr>
        <p:spPr>
          <a:ln/>
        </p:spPr>
      </p:sp>
      <p:sp>
        <p:nvSpPr>
          <p:cNvPr id="8192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Rot="1" noChangeAspect="1" noChangeArrowheads="1" noTextEdit="1"/>
          </p:cNvSpPr>
          <p:nvPr>
            <p:ph type="sldImg"/>
          </p:nvPr>
        </p:nvSpPr>
        <p:spPr>
          <a:ln/>
        </p:spPr>
      </p:sp>
      <p:sp>
        <p:nvSpPr>
          <p:cNvPr id="8397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spect="1" noChangeArrowheads="1" noTextEdit="1"/>
          </p:cNvSpPr>
          <p:nvPr>
            <p:ph type="sldImg"/>
          </p:nvPr>
        </p:nvSpPr>
        <p:spPr>
          <a:ln/>
        </p:spPr>
      </p:sp>
      <p:sp>
        <p:nvSpPr>
          <p:cNvPr id="8601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Rot="1" noChangeAspect="1" noChangeArrowheads="1" noTextEdit="1"/>
          </p:cNvSpPr>
          <p:nvPr>
            <p:ph type="sldImg"/>
          </p:nvPr>
        </p:nvSpPr>
        <p:spPr>
          <a:ln/>
        </p:spPr>
      </p:sp>
      <p:sp>
        <p:nvSpPr>
          <p:cNvPr id="8806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Rot="1" noChangeAspect="1" noChangeArrowheads="1" noTextEdit="1"/>
          </p:cNvSpPr>
          <p:nvPr>
            <p:ph type="sldImg"/>
          </p:nvPr>
        </p:nvSpPr>
        <p:spPr>
          <a:ln/>
        </p:spPr>
      </p:sp>
      <p:sp>
        <p:nvSpPr>
          <p:cNvPr id="9011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Rot="1" noChangeAspect="1" noChangeArrowheads="1" noTextEdit="1"/>
          </p:cNvSpPr>
          <p:nvPr>
            <p:ph type="sldImg"/>
          </p:nvPr>
        </p:nvSpPr>
        <p:spPr>
          <a:ln/>
        </p:spPr>
      </p:sp>
      <p:sp>
        <p:nvSpPr>
          <p:cNvPr id="9216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Rot="1" noChangeAspect="1" noChangeArrowheads="1" noTextEdit="1"/>
          </p:cNvSpPr>
          <p:nvPr>
            <p:ph type="sldImg"/>
          </p:nvPr>
        </p:nvSpPr>
        <p:spPr>
          <a:ln/>
        </p:spPr>
      </p:sp>
      <p:sp>
        <p:nvSpPr>
          <p:cNvPr id="9421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Rot="1" noChangeAspect="1" noChangeArrowheads="1" noTextEdit="1"/>
          </p:cNvSpPr>
          <p:nvPr>
            <p:ph type="sldImg"/>
          </p:nvPr>
        </p:nvSpPr>
        <p:spPr>
          <a:ln/>
        </p:spPr>
      </p:sp>
      <p:sp>
        <p:nvSpPr>
          <p:cNvPr id="9625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a:ln/>
        </p:spPr>
      </p:sp>
      <p:sp>
        <p:nvSpPr>
          <p:cNvPr id="983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Rot="1" noChangeAspect="1" noChangeArrowheads="1" noTextEdit="1"/>
          </p:cNvSpPr>
          <p:nvPr>
            <p:ph type="sldImg"/>
          </p:nvPr>
        </p:nvSpPr>
        <p:spPr>
          <a:ln/>
        </p:spPr>
      </p:sp>
      <p:sp>
        <p:nvSpPr>
          <p:cNvPr id="10035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Rot="1" noChangeAspect="1" noChangeArrowheads="1" noTextEdit="1"/>
          </p:cNvSpPr>
          <p:nvPr>
            <p:ph type="sldImg"/>
          </p:nvPr>
        </p:nvSpPr>
        <p:spPr>
          <a:ln/>
        </p:spPr>
      </p:sp>
      <p:sp>
        <p:nvSpPr>
          <p:cNvPr id="10240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Rot="1" noChangeAspect="1" noChangeArrowheads="1" noTextEdit="1"/>
          </p:cNvSpPr>
          <p:nvPr>
            <p:ph type="sldImg"/>
          </p:nvPr>
        </p:nvSpPr>
        <p:spPr>
          <a:ln/>
        </p:spPr>
      </p:sp>
      <p:sp>
        <p:nvSpPr>
          <p:cNvPr id="10445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Rot="1" noChangeAspect="1" noChangeArrowheads="1" noTextEdit="1"/>
          </p:cNvSpPr>
          <p:nvPr>
            <p:ph type="sldImg"/>
          </p:nvPr>
        </p:nvSpPr>
        <p:spPr>
          <a:ln/>
        </p:spPr>
      </p:sp>
      <p:sp>
        <p:nvSpPr>
          <p:cNvPr id="10649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Rot="1" noChangeAspect="1" noChangeArrowheads="1" noTextEdit="1"/>
          </p:cNvSpPr>
          <p:nvPr>
            <p:ph type="sldImg"/>
          </p:nvPr>
        </p:nvSpPr>
        <p:spPr>
          <a:ln/>
        </p:spPr>
      </p:sp>
      <p:sp>
        <p:nvSpPr>
          <p:cNvPr id="1085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Rot="1" noChangeAspect="1" noChangeArrowheads="1" noTextEdit="1"/>
          </p:cNvSpPr>
          <p:nvPr>
            <p:ph type="sldImg"/>
          </p:nvPr>
        </p:nvSpPr>
        <p:spPr>
          <a:ln/>
        </p:spPr>
      </p:sp>
      <p:sp>
        <p:nvSpPr>
          <p:cNvPr id="1105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Rot="1" noChangeAspect="1" noChangeArrowheads="1" noTextEdit="1"/>
          </p:cNvSpPr>
          <p:nvPr>
            <p:ph type="sldImg"/>
          </p:nvPr>
        </p:nvSpPr>
        <p:spPr>
          <a:ln/>
        </p:spPr>
      </p:sp>
      <p:sp>
        <p:nvSpPr>
          <p:cNvPr id="11264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Rot="1" noChangeAspect="1" noChangeArrowheads="1" noTextEdit="1"/>
          </p:cNvSpPr>
          <p:nvPr>
            <p:ph type="sldImg"/>
          </p:nvPr>
        </p:nvSpPr>
        <p:spPr>
          <a:ln/>
        </p:spPr>
      </p:sp>
      <p:sp>
        <p:nvSpPr>
          <p:cNvPr id="11469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Rot="1" noChangeAspect="1" noChangeArrowheads="1" noTextEdit="1"/>
          </p:cNvSpPr>
          <p:nvPr>
            <p:ph type="sldImg"/>
          </p:nvPr>
        </p:nvSpPr>
        <p:spPr>
          <a:ln/>
        </p:spPr>
      </p:sp>
      <p:sp>
        <p:nvSpPr>
          <p:cNvPr id="1167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Rot="1" noChangeAspect="1" noChangeArrowheads="1" noTextEdit="1"/>
          </p:cNvSpPr>
          <p:nvPr>
            <p:ph type="sldImg"/>
          </p:nvPr>
        </p:nvSpPr>
        <p:spPr>
          <a:ln/>
        </p:spPr>
      </p:sp>
      <p:sp>
        <p:nvSpPr>
          <p:cNvPr id="11878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Rot="1" noChangeAspect="1" noChangeArrowheads="1" noTextEdit="1"/>
          </p:cNvSpPr>
          <p:nvPr>
            <p:ph type="sldImg"/>
          </p:nvPr>
        </p:nvSpPr>
        <p:spPr>
          <a:ln/>
        </p:spPr>
      </p:sp>
      <p:sp>
        <p:nvSpPr>
          <p:cNvPr id="12083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Rot="1" noChangeAspect="1" noChangeArrowheads="1" noTextEdit="1"/>
          </p:cNvSpPr>
          <p:nvPr>
            <p:ph type="sldImg"/>
          </p:nvPr>
        </p:nvSpPr>
        <p:spPr>
          <a:ln/>
        </p:spPr>
      </p:sp>
      <p:sp>
        <p:nvSpPr>
          <p:cNvPr id="12288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Rot="1" noChangeAspect="1" noChangeArrowheads="1" noTextEdit="1"/>
          </p:cNvSpPr>
          <p:nvPr>
            <p:ph type="sldImg"/>
          </p:nvPr>
        </p:nvSpPr>
        <p:spPr>
          <a:ln/>
        </p:spPr>
      </p:sp>
      <p:sp>
        <p:nvSpPr>
          <p:cNvPr id="1249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Rot="1" noChangeAspect="1" noChangeArrowheads="1" noTextEdit="1"/>
          </p:cNvSpPr>
          <p:nvPr>
            <p:ph type="sldImg"/>
          </p:nvPr>
        </p:nvSpPr>
        <p:spPr>
          <a:ln/>
        </p:spPr>
      </p:sp>
      <p:sp>
        <p:nvSpPr>
          <p:cNvPr id="12697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Rot="1" noChangeAspect="1" noChangeArrowheads="1" noTextEdit="1"/>
          </p:cNvSpPr>
          <p:nvPr>
            <p:ph type="sldImg"/>
          </p:nvPr>
        </p:nvSpPr>
        <p:spPr>
          <a:ln/>
        </p:spPr>
      </p:sp>
      <p:sp>
        <p:nvSpPr>
          <p:cNvPr id="12902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Rot="1" noChangeAspect="1" noChangeArrowheads="1" noTextEdit="1"/>
          </p:cNvSpPr>
          <p:nvPr>
            <p:ph type="sldImg"/>
          </p:nvPr>
        </p:nvSpPr>
        <p:spPr>
          <a:ln/>
        </p:spPr>
      </p:sp>
      <p:sp>
        <p:nvSpPr>
          <p:cNvPr id="1310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Rot="1" noChangeAspect="1" noChangeArrowheads="1" noTextEdit="1"/>
          </p:cNvSpPr>
          <p:nvPr>
            <p:ph type="sldImg"/>
          </p:nvPr>
        </p:nvSpPr>
        <p:spPr>
          <a:ln/>
        </p:spPr>
      </p:sp>
      <p:sp>
        <p:nvSpPr>
          <p:cNvPr id="13312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Rot="1" noChangeAspect="1" noChangeArrowheads="1" noTextEdit="1"/>
          </p:cNvSpPr>
          <p:nvPr>
            <p:ph type="sldImg"/>
          </p:nvPr>
        </p:nvSpPr>
        <p:spPr>
          <a:ln/>
        </p:spPr>
      </p:sp>
      <p:sp>
        <p:nvSpPr>
          <p:cNvPr id="13517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Rot="1" noChangeAspect="1" noChangeArrowheads="1" noTextEdit="1"/>
          </p:cNvSpPr>
          <p:nvPr>
            <p:ph type="sldImg"/>
          </p:nvPr>
        </p:nvSpPr>
        <p:spPr>
          <a:ln/>
        </p:spPr>
      </p:sp>
      <p:sp>
        <p:nvSpPr>
          <p:cNvPr id="13721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Rot="1" noChangeAspect="1" noChangeArrowheads="1" noTextEdit="1"/>
          </p:cNvSpPr>
          <p:nvPr>
            <p:ph type="sldImg"/>
          </p:nvPr>
        </p:nvSpPr>
        <p:spPr>
          <a:ln/>
        </p:spPr>
      </p:sp>
      <p:sp>
        <p:nvSpPr>
          <p:cNvPr id="13926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Rot="1" noChangeAspect="1" noChangeArrowheads="1" noTextEdit="1"/>
          </p:cNvSpPr>
          <p:nvPr>
            <p:ph type="sldImg"/>
          </p:nvPr>
        </p:nvSpPr>
        <p:spPr>
          <a:ln/>
        </p:spPr>
      </p:sp>
      <p:sp>
        <p:nvSpPr>
          <p:cNvPr id="14131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Rot="1" noChangeAspect="1" noChangeArrowheads="1" noTextEdit="1"/>
          </p:cNvSpPr>
          <p:nvPr>
            <p:ph type="sldImg"/>
          </p:nvPr>
        </p:nvSpPr>
        <p:spPr>
          <a:ln/>
        </p:spPr>
      </p:sp>
      <p:sp>
        <p:nvSpPr>
          <p:cNvPr id="14336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Rot="1" noChangeAspect="1" noChangeArrowheads="1" noTextEdit="1"/>
          </p:cNvSpPr>
          <p:nvPr>
            <p:ph type="sldImg"/>
          </p:nvPr>
        </p:nvSpPr>
        <p:spPr>
          <a:ln/>
        </p:spPr>
      </p:sp>
      <p:sp>
        <p:nvSpPr>
          <p:cNvPr id="14541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Rot="1" noChangeAspect="1" noChangeArrowheads="1" noTextEdit="1"/>
          </p:cNvSpPr>
          <p:nvPr>
            <p:ph type="sldImg"/>
          </p:nvPr>
        </p:nvSpPr>
        <p:spPr>
          <a:ln/>
        </p:spPr>
      </p:sp>
      <p:sp>
        <p:nvSpPr>
          <p:cNvPr id="14745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Rot="1" noChangeAspect="1" noChangeArrowheads="1" noTextEdit="1"/>
          </p:cNvSpPr>
          <p:nvPr>
            <p:ph type="sldImg"/>
          </p:nvPr>
        </p:nvSpPr>
        <p:spPr>
          <a:ln/>
        </p:spPr>
      </p:sp>
      <p:sp>
        <p:nvSpPr>
          <p:cNvPr id="1495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Rot="1" noChangeAspect="1" noChangeArrowheads="1" noTextEdit="1"/>
          </p:cNvSpPr>
          <p:nvPr>
            <p:ph type="sldImg"/>
          </p:nvPr>
        </p:nvSpPr>
        <p:spPr>
          <a:ln/>
        </p:spPr>
      </p:sp>
      <p:sp>
        <p:nvSpPr>
          <p:cNvPr id="15360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Rot="1" noChangeAspect="1" noChangeArrowheads="1" noTextEdit="1"/>
          </p:cNvSpPr>
          <p:nvPr>
            <p:ph type="sldImg"/>
          </p:nvPr>
        </p:nvSpPr>
        <p:spPr>
          <a:ln/>
        </p:spPr>
      </p:sp>
      <p:sp>
        <p:nvSpPr>
          <p:cNvPr id="15565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Rot="1" noChangeAspect="1" noChangeArrowheads="1" noTextEdit="1"/>
          </p:cNvSpPr>
          <p:nvPr>
            <p:ph type="sldImg"/>
          </p:nvPr>
        </p:nvSpPr>
        <p:spPr>
          <a:ln/>
        </p:spPr>
      </p:sp>
      <p:sp>
        <p:nvSpPr>
          <p:cNvPr id="15769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Rot="1" noChangeAspect="1" noChangeArrowheads="1" noTextEdit="1"/>
          </p:cNvSpPr>
          <p:nvPr>
            <p:ph type="sldImg"/>
          </p:nvPr>
        </p:nvSpPr>
        <p:spPr>
          <a:ln/>
        </p:spPr>
      </p:sp>
      <p:sp>
        <p:nvSpPr>
          <p:cNvPr id="1597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Grp="1" noRot="1" noChangeAspect="1" noChangeArrowheads="1" noTextEdit="1"/>
          </p:cNvSpPr>
          <p:nvPr>
            <p:ph type="sldImg"/>
          </p:nvPr>
        </p:nvSpPr>
        <p:spPr>
          <a:ln/>
        </p:spPr>
      </p:sp>
      <p:sp>
        <p:nvSpPr>
          <p:cNvPr id="1617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9009063" cy="1052513"/>
            <a:chOff x="0" y="1536"/>
            <a:chExt cx="5675" cy="663"/>
          </a:xfrm>
        </p:grpSpPr>
        <p:grpSp>
          <p:nvGrpSpPr>
            <p:cNvPr id="5" name="Group 3"/>
            <p:cNvGrpSpPr>
              <a:grpSpLocks/>
            </p:cNvGrpSpPr>
            <p:nvPr/>
          </p:nvGrpSpPr>
          <p:grpSpPr bwMode="auto">
            <a:xfrm>
              <a:off x="185" y="1604"/>
              <a:ext cx="449" cy="299"/>
              <a:chOff x="720" y="336"/>
              <a:chExt cx="624" cy="432"/>
            </a:xfrm>
          </p:grpSpPr>
          <p:sp>
            <p:nvSpPr>
              <p:cNvPr id="12" name="Rectangle 4">
                <a:extLst>
                  <a:ext uri="{FF2B5EF4-FFF2-40B4-BE49-F238E27FC236}">
                    <a16:creationId xmlns:a16="http://schemas.microsoft.com/office/drawing/2014/main" id="{EC47F09B-FD29-4BD2-995F-FA7A8D3F80C8}"/>
                  </a:ext>
                </a:extLst>
              </p:cNvPr>
              <p:cNvSpPr>
                <a:spLocks noChangeArrowheads="1"/>
              </p:cNvSpPr>
              <p:nvPr/>
            </p:nvSpPr>
            <p:spPr bwMode="auto">
              <a:xfrm>
                <a:off x="720" y="336"/>
                <a:ext cx="384" cy="432"/>
              </a:xfrm>
              <a:prstGeom prst="rect">
                <a:avLst/>
              </a:prstGeom>
              <a:solidFill>
                <a:schemeClr val="folHlink"/>
              </a:solidFill>
              <a:ln w="9525">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13" name="Rectangle 5">
                <a:extLst>
                  <a:ext uri="{FF2B5EF4-FFF2-40B4-BE49-F238E27FC236}">
                    <a16:creationId xmlns:a16="http://schemas.microsoft.com/office/drawing/2014/main" id="{00F823EE-B6AC-4F4E-8092-CAF11C156E65}"/>
                  </a:ext>
                </a:extLst>
              </p:cNvPr>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grpSp>
        <p:grpSp>
          <p:nvGrpSpPr>
            <p:cNvPr id="6" name="Group 6"/>
            <p:cNvGrpSpPr>
              <a:grpSpLocks/>
            </p:cNvGrpSpPr>
            <p:nvPr/>
          </p:nvGrpSpPr>
          <p:grpSpPr bwMode="auto">
            <a:xfrm>
              <a:off x="263" y="1870"/>
              <a:ext cx="466" cy="299"/>
              <a:chOff x="912" y="2640"/>
              <a:chExt cx="672" cy="432"/>
            </a:xfrm>
          </p:grpSpPr>
          <p:sp>
            <p:nvSpPr>
              <p:cNvPr id="10" name="Rectangle 7">
                <a:extLst>
                  <a:ext uri="{FF2B5EF4-FFF2-40B4-BE49-F238E27FC236}">
                    <a16:creationId xmlns:a16="http://schemas.microsoft.com/office/drawing/2014/main" id="{6CDAD4CE-A787-4CF7-9B34-3AE6C9D11C64}"/>
                  </a:ext>
                </a:extLst>
              </p:cNvPr>
              <p:cNvSpPr>
                <a:spLocks noChangeArrowheads="1"/>
              </p:cNvSpPr>
              <p:nvPr/>
            </p:nvSpPr>
            <p:spPr bwMode="auto">
              <a:xfrm>
                <a:off x="912" y="2640"/>
                <a:ext cx="384" cy="432"/>
              </a:xfrm>
              <a:prstGeom prst="rect">
                <a:avLst/>
              </a:prstGeom>
              <a:solidFill>
                <a:schemeClr val="accent2"/>
              </a:solidFill>
              <a:ln w="9525">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11" name="Rectangle 8">
                <a:extLst>
                  <a:ext uri="{FF2B5EF4-FFF2-40B4-BE49-F238E27FC236}">
                    <a16:creationId xmlns:a16="http://schemas.microsoft.com/office/drawing/2014/main" id="{BC479ECC-B031-45E1-ABA3-C5DC9357C19B}"/>
                  </a:ext>
                </a:extLst>
              </p:cNvPr>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w="9525">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grpSp>
        <p:sp>
          <p:nvSpPr>
            <p:cNvPr id="7" name="Rectangle 9">
              <a:extLst>
                <a:ext uri="{FF2B5EF4-FFF2-40B4-BE49-F238E27FC236}">
                  <a16:creationId xmlns:a16="http://schemas.microsoft.com/office/drawing/2014/main" id="{4B5754BB-1966-4CA0-BEE3-2E03A674B40D}"/>
                </a:ext>
              </a:extLst>
            </p:cNvPr>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w="9525">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8" name="Rectangle 10">
              <a:extLst>
                <a:ext uri="{FF2B5EF4-FFF2-40B4-BE49-F238E27FC236}">
                  <a16:creationId xmlns:a16="http://schemas.microsoft.com/office/drawing/2014/main" id="{30E178F1-1D8C-4810-9F00-05B5BCC1B620}"/>
                </a:ext>
              </a:extLst>
            </p:cNvPr>
            <p:cNvSpPr>
              <a:spLocks noChangeArrowheads="1"/>
            </p:cNvSpPr>
            <p:nvPr/>
          </p:nvSpPr>
          <p:spPr bwMode="auto">
            <a:xfrm>
              <a:off x="400" y="1536"/>
              <a:ext cx="20" cy="663"/>
            </a:xfrm>
            <a:prstGeom prst="rect">
              <a:avLst/>
            </a:prstGeom>
            <a:solidFill>
              <a:schemeClr val="bg2"/>
            </a:solidFill>
            <a:ln w="9525">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9" name="Rectangle 11">
              <a:extLst>
                <a:ext uri="{FF2B5EF4-FFF2-40B4-BE49-F238E27FC236}">
                  <a16:creationId xmlns:a16="http://schemas.microsoft.com/office/drawing/2014/main" id="{EB138F04-9071-45F2-B812-CEEA092DD3CF}"/>
                </a:ext>
              </a:extLst>
            </p:cNvPr>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grpSp>
      <p:sp>
        <p:nvSpPr>
          <p:cNvPr id="14" name="Text Box 17">
            <a:extLst>
              <a:ext uri="{FF2B5EF4-FFF2-40B4-BE49-F238E27FC236}">
                <a16:creationId xmlns:a16="http://schemas.microsoft.com/office/drawing/2014/main" id="{770D9104-BEBC-4D04-8B4F-45F75357A408}"/>
              </a:ext>
            </a:extLst>
          </p:cNvPr>
          <p:cNvSpPr txBox="1">
            <a:spLocks noChangeArrowheads="1"/>
          </p:cNvSpPr>
          <p:nvPr userDrawn="1"/>
        </p:nvSpPr>
        <p:spPr bwMode="auto">
          <a:xfrm>
            <a:off x="0" y="6553200"/>
            <a:ext cx="2209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itchFamily="18" charset="0"/>
              </a:defRPr>
            </a:lvl1pPr>
            <a:lvl2pPr marL="742950" indent="-285750">
              <a:defRPr sz="2400" b="1" baseline="30000">
                <a:solidFill>
                  <a:schemeClr val="tx1"/>
                </a:solidFill>
                <a:latin typeface="Times New Roman" pitchFamily="18" charset="0"/>
              </a:defRPr>
            </a:lvl2pPr>
            <a:lvl3pPr marL="1143000" indent="-228600">
              <a:defRPr sz="2400" b="1" baseline="30000">
                <a:solidFill>
                  <a:schemeClr val="tx1"/>
                </a:solidFill>
                <a:latin typeface="Times New Roman" pitchFamily="18" charset="0"/>
              </a:defRPr>
            </a:lvl3pPr>
            <a:lvl4pPr marL="1600200" indent="-228600">
              <a:defRPr sz="2400" b="1" baseline="30000">
                <a:solidFill>
                  <a:schemeClr val="tx1"/>
                </a:solidFill>
                <a:latin typeface="Times New Roman" pitchFamily="18" charset="0"/>
              </a:defRPr>
            </a:lvl4pPr>
            <a:lvl5pPr marL="2057400" indent="-228600">
              <a:defRPr sz="2400" b="1" baseline="30000">
                <a:solidFill>
                  <a:schemeClr val="tx1"/>
                </a:solidFill>
                <a:latin typeface="Times New Roman" pitchFamily="18" charset="0"/>
              </a:defRPr>
            </a:lvl5pPr>
            <a:lvl6pPr marL="2514600" indent="-228600" eaLnBrk="0" fontAlgn="base" hangingPunct="0">
              <a:spcBef>
                <a:spcPct val="0"/>
              </a:spcBef>
              <a:spcAft>
                <a:spcPct val="0"/>
              </a:spcAft>
              <a:defRPr sz="2400" b="1" baseline="30000">
                <a:solidFill>
                  <a:schemeClr val="tx1"/>
                </a:solidFill>
                <a:latin typeface="Times New Roman" pitchFamily="18" charset="0"/>
              </a:defRPr>
            </a:lvl6pPr>
            <a:lvl7pPr marL="2971800" indent="-228600" eaLnBrk="0" fontAlgn="base" hangingPunct="0">
              <a:spcBef>
                <a:spcPct val="0"/>
              </a:spcBef>
              <a:spcAft>
                <a:spcPct val="0"/>
              </a:spcAft>
              <a:defRPr sz="2400" b="1" baseline="30000">
                <a:solidFill>
                  <a:schemeClr val="tx1"/>
                </a:solidFill>
                <a:latin typeface="Times New Roman" pitchFamily="18" charset="0"/>
              </a:defRPr>
            </a:lvl7pPr>
            <a:lvl8pPr marL="3429000" indent="-228600" eaLnBrk="0" fontAlgn="base" hangingPunct="0">
              <a:spcBef>
                <a:spcPct val="0"/>
              </a:spcBef>
              <a:spcAft>
                <a:spcPct val="0"/>
              </a:spcAft>
              <a:defRPr sz="2400" b="1" baseline="30000">
                <a:solidFill>
                  <a:schemeClr val="tx1"/>
                </a:solidFill>
                <a:latin typeface="Times New Roman" pitchFamily="18" charset="0"/>
              </a:defRPr>
            </a:lvl8pPr>
            <a:lvl9pPr marL="3886200" indent="-228600" eaLnBrk="0" fontAlgn="base" hangingPunct="0">
              <a:spcBef>
                <a:spcPct val="0"/>
              </a:spcBef>
              <a:spcAft>
                <a:spcPct val="0"/>
              </a:spcAft>
              <a:defRPr sz="2400" b="1" baseline="30000">
                <a:solidFill>
                  <a:schemeClr val="tx1"/>
                </a:solidFill>
                <a:latin typeface="Times New Roman" pitchFamily="18" charset="0"/>
              </a:defRPr>
            </a:lvl9pPr>
          </a:lstStyle>
          <a:p>
            <a:pPr eaLnBrk="1" hangingPunct="1">
              <a:spcBef>
                <a:spcPct val="50000"/>
              </a:spcBef>
              <a:defRPr/>
            </a:pPr>
            <a:r>
              <a:rPr lang="en-US" altLang="en-US" sz="1400" b="0" baseline="0">
                <a:latin typeface="McGrawHill-Italic" pitchFamily="2" charset="0"/>
              </a:rPr>
              <a:t>McGraw-Hill</a:t>
            </a:r>
            <a:endParaRPr lang="en-US" altLang="en-US" b="0" baseline="0"/>
          </a:p>
        </p:txBody>
      </p:sp>
      <p:sp>
        <p:nvSpPr>
          <p:cNvPr id="15" name="Text Box 18">
            <a:extLst>
              <a:ext uri="{FF2B5EF4-FFF2-40B4-BE49-F238E27FC236}">
                <a16:creationId xmlns:a16="http://schemas.microsoft.com/office/drawing/2014/main" id="{E1B945CA-595D-428F-AF89-3DB710FA7520}"/>
              </a:ext>
            </a:extLst>
          </p:cNvPr>
          <p:cNvSpPr txBox="1">
            <a:spLocks noChangeArrowheads="1"/>
          </p:cNvSpPr>
          <p:nvPr userDrawn="1"/>
        </p:nvSpPr>
        <p:spPr bwMode="auto">
          <a:xfrm>
            <a:off x="4572000" y="6553200"/>
            <a:ext cx="4572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itchFamily="18" charset="0"/>
              </a:defRPr>
            </a:lvl1pPr>
            <a:lvl2pPr marL="742950" indent="-285750">
              <a:defRPr sz="2400" b="1" baseline="30000">
                <a:solidFill>
                  <a:schemeClr val="tx1"/>
                </a:solidFill>
                <a:latin typeface="Times New Roman" pitchFamily="18" charset="0"/>
              </a:defRPr>
            </a:lvl2pPr>
            <a:lvl3pPr marL="1143000" indent="-228600">
              <a:defRPr sz="2400" b="1" baseline="30000">
                <a:solidFill>
                  <a:schemeClr val="tx1"/>
                </a:solidFill>
                <a:latin typeface="Times New Roman" pitchFamily="18" charset="0"/>
              </a:defRPr>
            </a:lvl3pPr>
            <a:lvl4pPr marL="1600200" indent="-228600">
              <a:defRPr sz="2400" b="1" baseline="30000">
                <a:solidFill>
                  <a:schemeClr val="tx1"/>
                </a:solidFill>
                <a:latin typeface="Times New Roman" pitchFamily="18" charset="0"/>
              </a:defRPr>
            </a:lvl4pPr>
            <a:lvl5pPr marL="2057400" indent="-228600">
              <a:defRPr sz="2400" b="1" baseline="30000">
                <a:solidFill>
                  <a:schemeClr val="tx1"/>
                </a:solidFill>
                <a:latin typeface="Times New Roman" pitchFamily="18" charset="0"/>
              </a:defRPr>
            </a:lvl5pPr>
            <a:lvl6pPr marL="2514600" indent="-228600" eaLnBrk="0" fontAlgn="base" hangingPunct="0">
              <a:spcBef>
                <a:spcPct val="0"/>
              </a:spcBef>
              <a:spcAft>
                <a:spcPct val="0"/>
              </a:spcAft>
              <a:defRPr sz="2400" b="1" baseline="30000">
                <a:solidFill>
                  <a:schemeClr val="tx1"/>
                </a:solidFill>
                <a:latin typeface="Times New Roman" pitchFamily="18" charset="0"/>
              </a:defRPr>
            </a:lvl6pPr>
            <a:lvl7pPr marL="2971800" indent="-228600" eaLnBrk="0" fontAlgn="base" hangingPunct="0">
              <a:spcBef>
                <a:spcPct val="0"/>
              </a:spcBef>
              <a:spcAft>
                <a:spcPct val="0"/>
              </a:spcAft>
              <a:defRPr sz="2400" b="1" baseline="30000">
                <a:solidFill>
                  <a:schemeClr val="tx1"/>
                </a:solidFill>
                <a:latin typeface="Times New Roman" pitchFamily="18" charset="0"/>
              </a:defRPr>
            </a:lvl7pPr>
            <a:lvl8pPr marL="3429000" indent="-228600" eaLnBrk="0" fontAlgn="base" hangingPunct="0">
              <a:spcBef>
                <a:spcPct val="0"/>
              </a:spcBef>
              <a:spcAft>
                <a:spcPct val="0"/>
              </a:spcAft>
              <a:defRPr sz="2400" b="1" baseline="30000">
                <a:solidFill>
                  <a:schemeClr val="tx1"/>
                </a:solidFill>
                <a:latin typeface="Times New Roman" pitchFamily="18" charset="0"/>
              </a:defRPr>
            </a:lvl8pPr>
            <a:lvl9pPr marL="3886200" indent="-228600" eaLnBrk="0" fontAlgn="base" hangingPunct="0">
              <a:spcBef>
                <a:spcPct val="0"/>
              </a:spcBef>
              <a:spcAft>
                <a:spcPct val="0"/>
              </a:spcAft>
              <a:defRPr sz="2400" b="1" baseline="30000">
                <a:solidFill>
                  <a:schemeClr val="tx1"/>
                </a:solidFill>
                <a:latin typeface="Times New Roman" pitchFamily="18" charset="0"/>
              </a:defRPr>
            </a:lvl9pPr>
          </a:lstStyle>
          <a:p>
            <a:pPr algn="r" eaLnBrk="1" hangingPunct="1">
              <a:spcBef>
                <a:spcPct val="50000"/>
              </a:spcBef>
              <a:buFontTx/>
              <a:buChar char="©"/>
              <a:defRPr/>
            </a:pPr>
            <a:r>
              <a:rPr lang="en-US" altLang="en-US" sz="1400" b="0" baseline="0">
                <a:latin typeface="McGrawHill-Italic" pitchFamily="2" charset="0"/>
              </a:rPr>
              <a:t>The McGraw-Hill Companies, Inc., 2000</a:t>
            </a:r>
            <a:endParaRPr lang="en-US" altLang="en-US" b="0" baseline="0"/>
          </a:p>
        </p:txBody>
      </p:sp>
      <p:sp>
        <p:nvSpPr>
          <p:cNvPr id="210956" name="Rectangle 12"/>
          <p:cNvSpPr>
            <a:spLocks noGrp="1" noChangeArrowheads="1"/>
          </p:cNvSpPr>
          <p:nvPr>
            <p:ph type="ctrTitle"/>
          </p:nvPr>
        </p:nvSpPr>
        <p:spPr bwMode="auto">
          <a:xfrm>
            <a:off x="990600" y="1676400"/>
            <a:ext cx="7772400" cy="1462088"/>
          </a:xfrm>
          <a:prstGeom prst="rect">
            <a:avLst/>
          </a:prstGeom>
          <a:noFill/>
          <a:ln>
            <a:miter lim="800000"/>
            <a:headEnd/>
            <a:tailEnd/>
          </a:ln>
        </p:spPr>
        <p:txBody>
          <a:bodyPr vert="horz" wrap="square" lIns="91440" tIns="45720" rIns="91440" bIns="45720" numCol="1" anchor="b" anchorCtr="0" compatLnSpc="1">
            <a:prstTxWarp prst="textNoShape">
              <a:avLst/>
            </a:prstTxWarp>
          </a:bodyPr>
          <a:lstStyle>
            <a:lvl1pPr>
              <a:defRPr/>
            </a:lvl1pPr>
          </a:lstStyle>
          <a:p>
            <a:r>
              <a:rPr lang="en-US"/>
              <a:t>Click to edit Master title style</a:t>
            </a:r>
          </a:p>
        </p:txBody>
      </p:sp>
      <p:sp>
        <p:nvSpPr>
          <p:cNvPr id="210957" name="Rectangle 13"/>
          <p:cNvSpPr>
            <a:spLocks noGrp="1" noChangeArrowheads="1"/>
          </p:cNvSpPr>
          <p:nvPr>
            <p:ph type="subTitle" idx="1"/>
          </p:nvPr>
        </p:nvSpPr>
        <p:spPr bwMode="auto">
          <a:xfrm>
            <a:off x="1371600" y="3886200"/>
            <a:ext cx="6400800" cy="175260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marL="0" indent="0" algn="ctr">
              <a:buFont typeface="Wingdings" pitchFamily="2" charset="2"/>
              <a:buNone/>
              <a:defRPr/>
            </a:lvl1pPr>
          </a:lstStyle>
          <a:p>
            <a:r>
              <a:rPr lang="en-US"/>
              <a:t>Click to edit Master subtitle style</a:t>
            </a:r>
          </a:p>
        </p:txBody>
      </p:sp>
      <p:sp>
        <p:nvSpPr>
          <p:cNvPr id="16" name="Date Placeholder 15">
            <a:extLst>
              <a:ext uri="{FF2B5EF4-FFF2-40B4-BE49-F238E27FC236}">
                <a16:creationId xmlns:a16="http://schemas.microsoft.com/office/drawing/2014/main" id="{4BBEE66B-E7D1-4635-A943-0016351C065B}"/>
              </a:ext>
            </a:extLst>
          </p:cNvPr>
          <p:cNvSpPr>
            <a:spLocks noGrp="1" noChangeArrowheads="1"/>
          </p:cNvSpPr>
          <p:nvPr>
            <p:ph type="dt" sz="half" idx="10"/>
          </p:nvPr>
        </p:nvSpPr>
        <p:spPr bwMode="auto">
          <a:xfrm>
            <a:off x="990600" y="6248400"/>
            <a:ext cx="1905000" cy="457200"/>
          </a:xfrm>
          <a:prstGeom prst="rect">
            <a:avLst/>
          </a:prstGeom>
          <a:ln>
            <a:miter lim="800000"/>
            <a:headEnd/>
            <a:tailEnd/>
          </a:ln>
        </p:spPr>
        <p:txBody>
          <a:bodyPr vert="horz" wrap="square" lIns="91440" tIns="45720" rIns="91440" bIns="45720" numCol="1" anchor="b" anchorCtr="0" compatLnSpc="1">
            <a:prstTxWarp prst="textNoShape">
              <a:avLst/>
            </a:prstTxWarp>
          </a:bodyPr>
          <a:lstStyle>
            <a:lvl1pPr eaLnBrk="1" hangingPunct="1">
              <a:defRPr sz="1400" b="0" baseline="0">
                <a:solidFill>
                  <a:schemeClr val="bg2"/>
                </a:solidFill>
                <a:effectLst/>
                <a:latin typeface="+mn-lt"/>
              </a:defRPr>
            </a:lvl1pPr>
          </a:lstStyle>
          <a:p>
            <a:pPr>
              <a:defRPr/>
            </a:pPr>
            <a:endParaRPr lang="en-US"/>
          </a:p>
        </p:txBody>
      </p:sp>
      <p:sp>
        <p:nvSpPr>
          <p:cNvPr id="17" name="Footer Placeholder 16">
            <a:extLst>
              <a:ext uri="{FF2B5EF4-FFF2-40B4-BE49-F238E27FC236}">
                <a16:creationId xmlns:a16="http://schemas.microsoft.com/office/drawing/2014/main" id="{AF5C6EEC-FE75-4B2E-8CBC-B500F00610C9}"/>
              </a:ext>
            </a:extLst>
          </p:cNvPr>
          <p:cNvSpPr>
            <a:spLocks noGrp="1" noChangeArrowheads="1"/>
          </p:cNvSpPr>
          <p:nvPr>
            <p:ph type="ftr" sz="quarter" idx="11"/>
          </p:nvPr>
        </p:nvSpPr>
        <p:spPr bwMode="auto">
          <a:xfrm>
            <a:off x="3429000" y="6248400"/>
            <a:ext cx="2895600" cy="457200"/>
          </a:xfrm>
          <a:prstGeom prst="rect">
            <a:avLst/>
          </a:prstGeom>
          <a:ln>
            <a:miter lim="800000"/>
            <a:headEnd/>
            <a:tailEnd/>
          </a:ln>
        </p:spPr>
        <p:txBody>
          <a:bodyPr vert="horz" wrap="square" lIns="91440" tIns="45720" rIns="91440" bIns="45720" numCol="1" anchor="b" anchorCtr="0" compatLnSpc="1">
            <a:prstTxWarp prst="textNoShape">
              <a:avLst/>
            </a:prstTxWarp>
          </a:bodyPr>
          <a:lstStyle>
            <a:lvl1pPr algn="ctr" eaLnBrk="1" hangingPunct="1">
              <a:defRPr sz="1400" b="0" baseline="0">
                <a:solidFill>
                  <a:schemeClr val="bg2"/>
                </a:solidFill>
                <a:effectLst/>
                <a:latin typeface="+mn-lt"/>
              </a:defRPr>
            </a:lvl1pPr>
          </a:lstStyle>
          <a:p>
            <a:pPr>
              <a:defRPr/>
            </a:pPr>
            <a:endParaRPr lang="en-US"/>
          </a:p>
        </p:txBody>
      </p:sp>
      <p:sp>
        <p:nvSpPr>
          <p:cNvPr id="18" name="Slide Number Placeholder 17">
            <a:extLst>
              <a:ext uri="{FF2B5EF4-FFF2-40B4-BE49-F238E27FC236}">
                <a16:creationId xmlns:a16="http://schemas.microsoft.com/office/drawing/2014/main" id="{F84623ED-F746-4AEA-A470-2710BF642D97}"/>
              </a:ext>
            </a:extLst>
          </p:cNvPr>
          <p:cNvSpPr>
            <a:spLocks noGrp="1" noChangeArrowheads="1"/>
          </p:cNvSpPr>
          <p:nvPr>
            <p:ph type="sldNum" sz="quarter" idx="12"/>
          </p:nvPr>
        </p:nvSpPr>
        <p:spPr>
          <a:xfrm>
            <a:off x="6858000" y="6248400"/>
            <a:ext cx="1905000" cy="457200"/>
          </a:xfrm>
        </p:spPr>
        <p:txBody>
          <a:bodyPr/>
          <a:lstStyle>
            <a:lvl1pPr algn="r">
              <a:defRPr sz="1400" b="0" smtClean="0">
                <a:latin typeface="Tahoma" panose="020B0604030504040204" pitchFamily="34" charset="0"/>
              </a:defRPr>
            </a:lvl1pPr>
          </a:lstStyle>
          <a:p>
            <a:pPr>
              <a:defRPr/>
            </a:pPr>
            <a:fld id="{647CC301-96F5-4368-9BB7-2D68483AC776}" type="slidenum">
              <a:rPr lang="en-US" altLang="en-US"/>
              <a:pPr>
                <a:defRPr/>
              </a:pPr>
              <a:t>‹#›</a:t>
            </a:fld>
            <a:endParaRPr lang="en-US" altLang="en-US"/>
          </a:p>
        </p:txBody>
      </p:sp>
    </p:spTree>
    <p:extLst>
      <p:ext uri="{BB962C8B-B14F-4D97-AF65-F5344CB8AC3E}">
        <p14:creationId xmlns:p14="http://schemas.microsoft.com/office/powerpoint/2010/main" val="1803631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6">
            <a:extLst>
              <a:ext uri="{FF2B5EF4-FFF2-40B4-BE49-F238E27FC236}">
                <a16:creationId xmlns:a16="http://schemas.microsoft.com/office/drawing/2014/main" id="{59D68237-ACD9-425A-907B-AB92746990AC}"/>
              </a:ext>
            </a:extLst>
          </p:cNvPr>
          <p:cNvSpPr>
            <a:spLocks noGrp="1" noChangeArrowheads="1"/>
          </p:cNvSpPr>
          <p:nvPr>
            <p:ph type="sldNum" sz="quarter" idx="10"/>
          </p:nvPr>
        </p:nvSpPr>
        <p:spPr>
          <a:ln/>
        </p:spPr>
        <p:txBody>
          <a:bodyPr/>
          <a:lstStyle>
            <a:lvl1pPr>
              <a:defRPr/>
            </a:lvl1pPr>
          </a:lstStyle>
          <a:p>
            <a:pPr>
              <a:defRPr/>
            </a:pPr>
            <a:r>
              <a:rPr lang="en-US" altLang="en-US"/>
              <a:t>5.</a:t>
            </a:r>
            <a:fld id="{C8BDCC70-512E-4C39-A5F7-CA57FA254A93}" type="slidenum">
              <a:rPr lang="en-US" altLang="en-US" smtClean="0"/>
              <a:pPr>
                <a:defRPr/>
              </a:pPr>
              <a:t>‹#›</a:t>
            </a:fld>
            <a:endParaRPr lang="en-US" altLang="en-US"/>
          </a:p>
        </p:txBody>
      </p:sp>
    </p:spTree>
    <p:extLst>
      <p:ext uri="{BB962C8B-B14F-4D97-AF65-F5344CB8AC3E}">
        <p14:creationId xmlns:p14="http://schemas.microsoft.com/office/powerpoint/2010/main" val="5641998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16">
            <a:extLst>
              <a:ext uri="{FF2B5EF4-FFF2-40B4-BE49-F238E27FC236}">
                <a16:creationId xmlns:a16="http://schemas.microsoft.com/office/drawing/2014/main" id="{59D68237-ACD9-425A-907B-AB92746990AC}"/>
              </a:ext>
            </a:extLst>
          </p:cNvPr>
          <p:cNvSpPr>
            <a:spLocks noGrp="1" noChangeArrowheads="1"/>
          </p:cNvSpPr>
          <p:nvPr>
            <p:ph type="sldNum" sz="quarter" idx="10"/>
          </p:nvPr>
        </p:nvSpPr>
        <p:spPr>
          <a:ln/>
        </p:spPr>
        <p:txBody>
          <a:bodyPr/>
          <a:lstStyle>
            <a:lvl1pPr>
              <a:defRPr/>
            </a:lvl1pPr>
          </a:lstStyle>
          <a:p>
            <a:pPr>
              <a:defRPr/>
            </a:pPr>
            <a:r>
              <a:rPr lang="en-US" altLang="en-US"/>
              <a:t>5.</a:t>
            </a:r>
            <a:fld id="{4C464C2B-43A7-4AEC-8E13-6E5D28877A91}" type="slidenum">
              <a:rPr lang="en-US" altLang="en-US" smtClean="0"/>
              <a:pPr>
                <a:defRPr/>
              </a:pPr>
              <a:t>‹#›</a:t>
            </a:fld>
            <a:endParaRPr lang="en-US" altLang="en-US"/>
          </a:p>
        </p:txBody>
      </p:sp>
    </p:spTree>
    <p:extLst>
      <p:ext uri="{BB962C8B-B14F-4D97-AF65-F5344CB8AC3E}">
        <p14:creationId xmlns:p14="http://schemas.microsoft.com/office/powerpoint/2010/main" val="31525647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16">
            <a:extLst>
              <a:ext uri="{FF2B5EF4-FFF2-40B4-BE49-F238E27FC236}">
                <a16:creationId xmlns:a16="http://schemas.microsoft.com/office/drawing/2014/main" id="{59D68237-ACD9-425A-907B-AB92746990AC}"/>
              </a:ext>
            </a:extLst>
          </p:cNvPr>
          <p:cNvSpPr>
            <a:spLocks noGrp="1" noChangeArrowheads="1"/>
          </p:cNvSpPr>
          <p:nvPr>
            <p:ph type="sldNum" sz="quarter" idx="10"/>
          </p:nvPr>
        </p:nvSpPr>
        <p:spPr>
          <a:ln/>
        </p:spPr>
        <p:txBody>
          <a:bodyPr/>
          <a:lstStyle>
            <a:lvl1pPr>
              <a:defRPr/>
            </a:lvl1pPr>
          </a:lstStyle>
          <a:p>
            <a:pPr>
              <a:defRPr/>
            </a:pPr>
            <a:r>
              <a:rPr lang="en-US" altLang="en-US"/>
              <a:t>5.</a:t>
            </a:r>
            <a:fld id="{113F7AB2-E06E-40E9-8D3C-95E62179902E}" type="slidenum">
              <a:rPr lang="en-US" altLang="en-US" smtClean="0"/>
              <a:pPr>
                <a:defRPr/>
              </a:pPr>
              <a:t>‹#›</a:t>
            </a:fld>
            <a:endParaRPr lang="en-US" altLang="en-US"/>
          </a:p>
        </p:txBody>
      </p:sp>
    </p:spTree>
    <p:extLst>
      <p:ext uri="{BB962C8B-B14F-4D97-AF65-F5344CB8AC3E}">
        <p14:creationId xmlns:p14="http://schemas.microsoft.com/office/powerpoint/2010/main" val="747501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16">
            <a:extLst>
              <a:ext uri="{FF2B5EF4-FFF2-40B4-BE49-F238E27FC236}">
                <a16:creationId xmlns:a16="http://schemas.microsoft.com/office/drawing/2014/main" id="{59D68237-ACD9-425A-907B-AB92746990AC}"/>
              </a:ext>
            </a:extLst>
          </p:cNvPr>
          <p:cNvSpPr>
            <a:spLocks noGrp="1" noChangeArrowheads="1"/>
          </p:cNvSpPr>
          <p:nvPr>
            <p:ph type="sldNum" sz="quarter" idx="10"/>
          </p:nvPr>
        </p:nvSpPr>
        <p:spPr>
          <a:ln/>
        </p:spPr>
        <p:txBody>
          <a:bodyPr/>
          <a:lstStyle>
            <a:lvl1pPr>
              <a:defRPr/>
            </a:lvl1pPr>
          </a:lstStyle>
          <a:p>
            <a:pPr>
              <a:defRPr/>
            </a:pPr>
            <a:r>
              <a:rPr lang="en-US" altLang="en-US"/>
              <a:t>5.</a:t>
            </a:r>
            <a:fld id="{8A3B09AA-0917-4FDE-B864-401BAF9C907A}" type="slidenum">
              <a:rPr lang="en-US" altLang="en-US" smtClean="0"/>
              <a:pPr>
                <a:defRPr/>
              </a:pPr>
              <a:t>‹#›</a:t>
            </a:fld>
            <a:endParaRPr lang="en-US" altLang="en-US"/>
          </a:p>
        </p:txBody>
      </p:sp>
    </p:spTree>
    <p:extLst>
      <p:ext uri="{BB962C8B-B14F-4D97-AF65-F5344CB8AC3E}">
        <p14:creationId xmlns:p14="http://schemas.microsoft.com/office/powerpoint/2010/main" val="33173074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Rectangle 16">
            <a:extLst>
              <a:ext uri="{FF2B5EF4-FFF2-40B4-BE49-F238E27FC236}">
                <a16:creationId xmlns:a16="http://schemas.microsoft.com/office/drawing/2014/main" id="{59D68237-ACD9-425A-907B-AB92746990AC}"/>
              </a:ext>
            </a:extLst>
          </p:cNvPr>
          <p:cNvSpPr>
            <a:spLocks noGrp="1" noChangeArrowheads="1"/>
          </p:cNvSpPr>
          <p:nvPr>
            <p:ph type="sldNum" sz="quarter" idx="10"/>
          </p:nvPr>
        </p:nvSpPr>
        <p:spPr>
          <a:ln/>
        </p:spPr>
        <p:txBody>
          <a:bodyPr/>
          <a:lstStyle>
            <a:lvl1pPr>
              <a:defRPr/>
            </a:lvl1pPr>
          </a:lstStyle>
          <a:p>
            <a:pPr>
              <a:defRPr/>
            </a:pPr>
            <a:r>
              <a:rPr lang="en-US" altLang="en-US"/>
              <a:t>5.</a:t>
            </a:r>
            <a:fld id="{F34B07A7-E8ED-497A-A6CA-E3BB4E04A7BD}" type="slidenum">
              <a:rPr lang="en-US" altLang="en-US" smtClean="0"/>
              <a:pPr>
                <a:defRPr/>
              </a:pPr>
              <a:t>‹#›</a:t>
            </a:fld>
            <a:endParaRPr lang="en-US" altLang="en-US"/>
          </a:p>
        </p:txBody>
      </p:sp>
    </p:spTree>
    <p:extLst>
      <p:ext uri="{BB962C8B-B14F-4D97-AF65-F5344CB8AC3E}">
        <p14:creationId xmlns:p14="http://schemas.microsoft.com/office/powerpoint/2010/main" val="6417703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6">
            <a:extLst>
              <a:ext uri="{FF2B5EF4-FFF2-40B4-BE49-F238E27FC236}">
                <a16:creationId xmlns:a16="http://schemas.microsoft.com/office/drawing/2014/main" id="{59D68237-ACD9-425A-907B-AB92746990AC}"/>
              </a:ext>
            </a:extLst>
          </p:cNvPr>
          <p:cNvSpPr>
            <a:spLocks noGrp="1" noChangeArrowheads="1"/>
          </p:cNvSpPr>
          <p:nvPr>
            <p:ph type="sldNum" sz="quarter" idx="10"/>
          </p:nvPr>
        </p:nvSpPr>
        <p:spPr>
          <a:ln/>
        </p:spPr>
        <p:txBody>
          <a:bodyPr/>
          <a:lstStyle>
            <a:lvl1pPr>
              <a:defRPr/>
            </a:lvl1pPr>
          </a:lstStyle>
          <a:p>
            <a:pPr>
              <a:defRPr/>
            </a:pPr>
            <a:r>
              <a:rPr lang="en-US" altLang="en-US"/>
              <a:t>5.</a:t>
            </a:r>
            <a:fld id="{C0FD3CDA-4F61-4A65-A7B3-358BE350DE47}" type="slidenum">
              <a:rPr lang="en-US" altLang="en-US" smtClean="0"/>
              <a:pPr>
                <a:defRPr/>
              </a:pPr>
              <a:t>‹#›</a:t>
            </a:fld>
            <a:endParaRPr lang="en-US" altLang="en-US"/>
          </a:p>
        </p:txBody>
      </p:sp>
    </p:spTree>
    <p:extLst>
      <p:ext uri="{BB962C8B-B14F-4D97-AF65-F5344CB8AC3E}">
        <p14:creationId xmlns:p14="http://schemas.microsoft.com/office/powerpoint/2010/main" val="37166170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6">
            <a:extLst>
              <a:ext uri="{FF2B5EF4-FFF2-40B4-BE49-F238E27FC236}">
                <a16:creationId xmlns:a16="http://schemas.microsoft.com/office/drawing/2014/main" id="{59D68237-ACD9-425A-907B-AB92746990AC}"/>
              </a:ext>
            </a:extLst>
          </p:cNvPr>
          <p:cNvSpPr>
            <a:spLocks noGrp="1" noChangeArrowheads="1"/>
          </p:cNvSpPr>
          <p:nvPr>
            <p:ph type="sldNum" sz="quarter" idx="10"/>
          </p:nvPr>
        </p:nvSpPr>
        <p:spPr>
          <a:ln/>
        </p:spPr>
        <p:txBody>
          <a:bodyPr/>
          <a:lstStyle>
            <a:lvl1pPr>
              <a:defRPr/>
            </a:lvl1pPr>
          </a:lstStyle>
          <a:p>
            <a:pPr>
              <a:defRPr/>
            </a:pPr>
            <a:r>
              <a:rPr lang="en-US" altLang="en-US"/>
              <a:t>5.</a:t>
            </a:r>
            <a:fld id="{F9188488-C469-4F73-AE9E-D79CE65D1233}" type="slidenum">
              <a:rPr lang="en-US" altLang="en-US" smtClean="0"/>
              <a:pPr>
                <a:defRPr/>
              </a:pPr>
              <a:t>‹#›</a:t>
            </a:fld>
            <a:endParaRPr lang="en-US" altLang="en-US"/>
          </a:p>
        </p:txBody>
      </p:sp>
    </p:spTree>
    <p:extLst>
      <p:ext uri="{BB962C8B-B14F-4D97-AF65-F5344CB8AC3E}">
        <p14:creationId xmlns:p14="http://schemas.microsoft.com/office/powerpoint/2010/main" val="9695772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6">
            <a:extLst>
              <a:ext uri="{FF2B5EF4-FFF2-40B4-BE49-F238E27FC236}">
                <a16:creationId xmlns:a16="http://schemas.microsoft.com/office/drawing/2014/main" id="{59D68237-ACD9-425A-907B-AB92746990AC}"/>
              </a:ext>
            </a:extLst>
          </p:cNvPr>
          <p:cNvSpPr>
            <a:spLocks noGrp="1" noChangeArrowheads="1"/>
          </p:cNvSpPr>
          <p:nvPr>
            <p:ph type="sldNum" sz="quarter" idx="10"/>
          </p:nvPr>
        </p:nvSpPr>
        <p:spPr>
          <a:ln/>
        </p:spPr>
        <p:txBody>
          <a:bodyPr/>
          <a:lstStyle>
            <a:lvl1pPr>
              <a:defRPr/>
            </a:lvl1pPr>
          </a:lstStyle>
          <a:p>
            <a:pPr>
              <a:defRPr/>
            </a:pPr>
            <a:r>
              <a:rPr lang="en-US" altLang="en-US"/>
              <a:t>5.</a:t>
            </a:r>
            <a:fld id="{2D9369A3-F6B0-4C59-8F0D-B32AB8E4DF8C}" type="slidenum">
              <a:rPr lang="en-US" altLang="en-US" smtClean="0"/>
              <a:pPr>
                <a:defRPr/>
              </a:pPr>
              <a:t>‹#›</a:t>
            </a:fld>
            <a:endParaRPr lang="en-US" altLang="en-US"/>
          </a:p>
        </p:txBody>
      </p:sp>
    </p:spTree>
    <p:extLst>
      <p:ext uri="{BB962C8B-B14F-4D97-AF65-F5344CB8AC3E}">
        <p14:creationId xmlns:p14="http://schemas.microsoft.com/office/powerpoint/2010/main" val="31107354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6">
            <a:extLst>
              <a:ext uri="{FF2B5EF4-FFF2-40B4-BE49-F238E27FC236}">
                <a16:creationId xmlns:a16="http://schemas.microsoft.com/office/drawing/2014/main" id="{59D68237-ACD9-425A-907B-AB92746990AC}"/>
              </a:ext>
            </a:extLst>
          </p:cNvPr>
          <p:cNvSpPr>
            <a:spLocks noGrp="1" noChangeArrowheads="1"/>
          </p:cNvSpPr>
          <p:nvPr>
            <p:ph type="sldNum" sz="quarter" idx="10"/>
          </p:nvPr>
        </p:nvSpPr>
        <p:spPr>
          <a:ln/>
        </p:spPr>
        <p:txBody>
          <a:bodyPr/>
          <a:lstStyle>
            <a:lvl1pPr>
              <a:defRPr/>
            </a:lvl1pPr>
          </a:lstStyle>
          <a:p>
            <a:pPr>
              <a:defRPr/>
            </a:pPr>
            <a:r>
              <a:rPr lang="en-US" altLang="en-US"/>
              <a:t>5.</a:t>
            </a:r>
            <a:fld id="{7A05AD00-3B3F-4F97-8A2C-B4DA130E9252}" type="slidenum">
              <a:rPr lang="en-US" altLang="en-US" smtClean="0"/>
              <a:pPr>
                <a:defRPr/>
              </a:pPr>
              <a:t>‹#›</a:t>
            </a:fld>
            <a:endParaRPr lang="en-US" altLang="en-US"/>
          </a:p>
        </p:txBody>
      </p:sp>
    </p:spTree>
    <p:extLst>
      <p:ext uri="{BB962C8B-B14F-4D97-AF65-F5344CB8AC3E}">
        <p14:creationId xmlns:p14="http://schemas.microsoft.com/office/powerpoint/2010/main" val="1634012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6">
            <a:extLst>
              <a:ext uri="{FF2B5EF4-FFF2-40B4-BE49-F238E27FC236}">
                <a16:creationId xmlns:a16="http://schemas.microsoft.com/office/drawing/2014/main" id="{59D68237-ACD9-425A-907B-AB92746990AC}"/>
              </a:ext>
            </a:extLst>
          </p:cNvPr>
          <p:cNvSpPr>
            <a:spLocks noGrp="1" noChangeArrowheads="1"/>
          </p:cNvSpPr>
          <p:nvPr>
            <p:ph type="sldNum" sz="quarter" idx="10"/>
          </p:nvPr>
        </p:nvSpPr>
        <p:spPr>
          <a:ln/>
        </p:spPr>
        <p:txBody>
          <a:bodyPr/>
          <a:lstStyle>
            <a:lvl1pPr>
              <a:defRPr/>
            </a:lvl1pPr>
          </a:lstStyle>
          <a:p>
            <a:pPr>
              <a:defRPr/>
            </a:pPr>
            <a:r>
              <a:rPr lang="en-US" altLang="en-US"/>
              <a:t>5.</a:t>
            </a:r>
            <a:fld id="{5797E37A-4948-4950-A029-6F11601FE660}" type="slidenum">
              <a:rPr lang="en-US" altLang="en-US" smtClean="0"/>
              <a:pPr>
                <a:defRPr/>
              </a:pPr>
              <a:t>‹#›</a:t>
            </a:fld>
            <a:endParaRPr lang="en-US" altLang="en-US"/>
          </a:p>
        </p:txBody>
      </p:sp>
    </p:spTree>
    <p:extLst>
      <p:ext uri="{BB962C8B-B14F-4D97-AF65-F5344CB8AC3E}">
        <p14:creationId xmlns:p14="http://schemas.microsoft.com/office/powerpoint/2010/main" val="8372174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9936" name="Rectangle 16">
            <a:extLst>
              <a:ext uri="{FF2B5EF4-FFF2-40B4-BE49-F238E27FC236}">
                <a16:creationId xmlns:a16="http://schemas.microsoft.com/office/drawing/2014/main" id="{59D68237-ACD9-425A-907B-AB92746990AC}"/>
              </a:ext>
            </a:extLst>
          </p:cNvPr>
          <p:cNvSpPr>
            <a:spLocks noGrp="1" noChangeArrowheads="1"/>
          </p:cNvSpPr>
          <p:nvPr>
            <p:ph type="sldNum" sz="quarter" idx="4"/>
          </p:nvPr>
        </p:nvSpPr>
        <p:spPr bwMode="auto">
          <a:xfrm>
            <a:off x="76200" y="64008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baseline="0">
                <a:solidFill>
                  <a:schemeClr val="bg2"/>
                </a:solidFill>
                <a:latin typeface="Arial" panose="020B0604020202020204" pitchFamily="34" charset="0"/>
              </a:defRPr>
            </a:lvl1pPr>
          </a:lstStyle>
          <a:p>
            <a:pPr>
              <a:defRPr/>
            </a:pPr>
            <a:r>
              <a:rPr lang="en-US" altLang="en-US"/>
              <a:t>5.</a:t>
            </a:r>
            <a:fld id="{51659F2C-1344-4FCE-9C1D-D3BD93E8C977}" type="slidenum">
              <a:rPr lang="en-US" altLang="en-US" smtClean="0"/>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732"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ftr="0" dt="0"/>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itchFamily="34" charset="0"/>
        </a:defRPr>
      </a:lvl2pPr>
      <a:lvl3pPr algn="l" rtl="0" eaLnBrk="0" fontAlgn="base" hangingPunct="0">
        <a:spcBef>
          <a:spcPct val="0"/>
        </a:spcBef>
        <a:spcAft>
          <a:spcPct val="0"/>
        </a:spcAft>
        <a:defRPr sz="4400">
          <a:solidFill>
            <a:schemeClr val="tx2"/>
          </a:solidFill>
          <a:latin typeface="Tahoma" pitchFamily="34" charset="0"/>
        </a:defRPr>
      </a:lvl3pPr>
      <a:lvl4pPr algn="l" rtl="0" eaLnBrk="0" fontAlgn="base" hangingPunct="0">
        <a:spcBef>
          <a:spcPct val="0"/>
        </a:spcBef>
        <a:spcAft>
          <a:spcPct val="0"/>
        </a:spcAft>
        <a:defRPr sz="4400">
          <a:solidFill>
            <a:schemeClr val="tx2"/>
          </a:solidFill>
          <a:latin typeface="Tahoma" pitchFamily="34" charset="0"/>
        </a:defRPr>
      </a:lvl4pPr>
      <a:lvl5pPr algn="l" rtl="0" eaLnBrk="0" fontAlgn="base" hangingPunct="0">
        <a:spcBef>
          <a:spcPct val="0"/>
        </a:spcBef>
        <a:spcAft>
          <a:spcPct val="0"/>
        </a:spcAft>
        <a:defRPr sz="4400">
          <a:solidFill>
            <a:schemeClr val="tx2"/>
          </a:solidFill>
          <a:latin typeface="Tahoma" pitchFamily="34" charset="0"/>
        </a:defRPr>
      </a:lvl5pPr>
      <a:lvl6pPr marL="457200" algn="l" rtl="0" fontAlgn="base">
        <a:spcBef>
          <a:spcPct val="0"/>
        </a:spcBef>
        <a:spcAft>
          <a:spcPct val="0"/>
        </a:spcAft>
        <a:defRPr sz="4400">
          <a:solidFill>
            <a:schemeClr val="tx2"/>
          </a:solidFill>
          <a:latin typeface="Tahoma" pitchFamily="34" charset="0"/>
        </a:defRPr>
      </a:lvl6pPr>
      <a:lvl7pPr marL="914400" algn="l" rtl="0" fontAlgn="base">
        <a:spcBef>
          <a:spcPct val="0"/>
        </a:spcBef>
        <a:spcAft>
          <a:spcPct val="0"/>
        </a:spcAft>
        <a:defRPr sz="4400">
          <a:solidFill>
            <a:schemeClr val="tx2"/>
          </a:solidFill>
          <a:latin typeface="Tahoma" pitchFamily="34" charset="0"/>
        </a:defRPr>
      </a:lvl7pPr>
      <a:lvl8pPr marL="1371600" algn="l" rtl="0" fontAlgn="base">
        <a:spcBef>
          <a:spcPct val="0"/>
        </a:spcBef>
        <a:spcAft>
          <a:spcPct val="0"/>
        </a:spcAft>
        <a:defRPr sz="4400">
          <a:solidFill>
            <a:schemeClr val="tx2"/>
          </a:solidFill>
          <a:latin typeface="Tahoma" pitchFamily="34" charset="0"/>
        </a:defRPr>
      </a:lvl8pPr>
      <a:lvl9pPr marL="1828800" algn="l" rtl="0" fontAlgn="base">
        <a:spcBef>
          <a:spcPct val="0"/>
        </a:spcBef>
        <a:spcAft>
          <a:spcPct val="0"/>
        </a:spcAft>
        <a:defRPr sz="4400">
          <a:solidFill>
            <a:schemeClr val="tx2"/>
          </a:solidFill>
          <a:latin typeface="Tahoma" pitchFamily="34" charset="0"/>
        </a:defRPr>
      </a:lvl9pPr>
    </p:titleStyle>
    <p:bodyStyle>
      <a:lvl1pPr marL="342900" indent="-342900" algn="l" rtl="0" eaLnBrk="0" fontAlgn="base" hangingPunct="0">
        <a:spcBef>
          <a:spcPct val="20000"/>
        </a:spcBef>
        <a:spcAft>
          <a:spcPct val="0"/>
        </a:spcAft>
        <a:buClr>
          <a:schemeClr val="folHlink"/>
        </a:buClr>
        <a:buSzPct val="60000"/>
        <a:buFont typeface="Wingdings" panose="05000000000000000000"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anose="05000000000000000000" pitchFamily="2" charset="2"/>
        <a:buChar char="n"/>
        <a:defRPr sz="2800">
          <a:solidFill>
            <a:schemeClr val="tx1"/>
          </a:solidFill>
          <a:latin typeface="+mn-lt"/>
        </a:defRPr>
      </a:lvl2pPr>
      <a:lvl3pPr marL="1143000" indent="-228600" algn="l" rtl="0" eaLnBrk="0" fontAlgn="base" hangingPunct="0">
        <a:spcBef>
          <a:spcPct val="20000"/>
        </a:spcBef>
        <a:spcAft>
          <a:spcPct val="0"/>
        </a:spcAft>
        <a:buClr>
          <a:schemeClr val="folHlink"/>
        </a:buClr>
        <a:buSzPct val="50000"/>
        <a:buFont typeface="Wingdings" panose="05000000000000000000" pitchFamily="2" charset="2"/>
        <a:buChar char="n"/>
        <a:defRPr sz="2400">
          <a:solidFill>
            <a:schemeClr val="tx1"/>
          </a:solidFill>
          <a:latin typeface="+mn-lt"/>
        </a:defRPr>
      </a:lvl3pPr>
      <a:lvl4pPr marL="1600200" indent="-228600" algn="l" rtl="0" eaLnBrk="0" fontAlgn="base" hangingPunct="0">
        <a:spcBef>
          <a:spcPct val="20000"/>
        </a:spcBef>
        <a:spcAft>
          <a:spcPct val="0"/>
        </a:spcAft>
        <a:buClr>
          <a:schemeClr val="accent2"/>
        </a:buClr>
        <a:buSzPct val="55000"/>
        <a:buFont typeface="Wingdings" panose="05000000000000000000" pitchFamily="2" charset="2"/>
        <a:buChar char="n"/>
        <a:defRPr sz="2000">
          <a:solidFill>
            <a:schemeClr val="tx1"/>
          </a:solidFill>
          <a:latin typeface="+mn-lt"/>
        </a:defRPr>
      </a:lvl4pPr>
      <a:lvl5pPr marL="2057400" indent="-228600" algn="l" rtl="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mn-lt"/>
        </a:defRPr>
      </a:lvl5pPr>
      <a:lvl6pPr marL="25146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6pPr>
      <a:lvl7pPr marL="29718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7pPr>
      <a:lvl8pPr marL="34290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8pPr>
      <a:lvl9pPr marL="38862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14.wmf"/></Relationships>
</file>

<file path=ppt/slides/_rels/slide28.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49.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5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56.xml"/><Relationship Id="rId1" Type="http://schemas.openxmlformats.org/officeDocument/2006/relationships/slideLayout" Target="../slideLayouts/slideLayout7.xml"/><Relationship Id="rId4" Type="http://schemas.openxmlformats.org/officeDocument/2006/relationships/image" Target="../media/image29.wmf"/></Relationships>
</file>

<file path=ppt/slides/_rels/slide5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31.wmf"/><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32.wmf"/><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notesSlide" Target="../notesSlides/notesSlide60.xml"/><Relationship Id="rId1" Type="http://schemas.openxmlformats.org/officeDocument/2006/relationships/slideLayout" Target="../slideLayouts/slideLayout7.xml"/><Relationship Id="rId4" Type="http://schemas.openxmlformats.org/officeDocument/2006/relationships/image" Target="../media/image34.wmf"/></Relationships>
</file>

<file path=ppt/slides/_rels/slide6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36.wmf"/><Relationship Id="rId2" Type="http://schemas.openxmlformats.org/officeDocument/2006/relationships/notesSlide" Target="../notesSlides/notesSlide64.xml"/><Relationship Id="rId1" Type="http://schemas.openxmlformats.org/officeDocument/2006/relationships/slideLayout" Target="../slideLayouts/slideLayout7.xml"/><Relationship Id="rId4" Type="http://schemas.openxmlformats.org/officeDocument/2006/relationships/image" Target="../media/image37.png"/></Relationships>
</file>

<file path=ppt/slides/_rels/slide6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65.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67.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8.xml"/><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74.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44.wmf"/><Relationship Id="rId2" Type="http://schemas.openxmlformats.org/officeDocument/2006/relationships/notesSlide" Target="../notesSlides/notesSlide75.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45.wmf"/><Relationship Id="rId2" Type="http://schemas.openxmlformats.org/officeDocument/2006/relationships/notesSlide" Target="../notesSlides/notesSlide76.xml"/><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77.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4"/>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1D4A039B-9E3B-4EF0-9EE6-C873154C9196}" type="slidenum">
              <a:rPr lang="en-US" altLang="en-US" sz="1200" baseline="0" smtClean="0">
                <a:solidFill>
                  <a:schemeClr val="bg2"/>
                </a:solidFill>
                <a:latin typeface="Arial" panose="020B0604020202020204" pitchFamily="34" charset="0"/>
              </a:rPr>
              <a:pPr/>
              <a:t>1</a:t>
            </a:fld>
            <a:endParaRPr lang="en-US" altLang="en-US" sz="1200" baseline="0" smtClean="0">
              <a:solidFill>
                <a:schemeClr val="bg2"/>
              </a:solidFill>
              <a:latin typeface="Arial" panose="020B0604020202020204" pitchFamily="34" charset="0"/>
            </a:endParaRPr>
          </a:p>
        </p:txBody>
      </p:sp>
      <p:sp>
        <p:nvSpPr>
          <p:cNvPr id="5123" name="Text Box 3"/>
          <p:cNvSpPr txBox="1">
            <a:spLocks noChangeArrowheads="1"/>
          </p:cNvSpPr>
          <p:nvPr/>
        </p:nvSpPr>
        <p:spPr bwMode="auto">
          <a:xfrm>
            <a:off x="0" y="6507163"/>
            <a:ext cx="91440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r>
              <a:rPr lang="en-US" altLang="en-US" sz="1200" b="0" baseline="0"/>
              <a:t>Copyright © The McGraw-Hill Companies, Inc. Permission required for reproduction or display.</a:t>
            </a:r>
          </a:p>
        </p:txBody>
      </p:sp>
      <p:sp>
        <p:nvSpPr>
          <p:cNvPr id="5124" name="Rectangle 5"/>
          <p:cNvSpPr>
            <a:spLocks noChangeArrowheads="1"/>
          </p:cNvSpPr>
          <p:nvPr/>
        </p:nvSpPr>
        <p:spPr bwMode="auto">
          <a:xfrm>
            <a:off x="1066800" y="685800"/>
            <a:ext cx="6858000" cy="255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a:r>
              <a:rPr lang="en-US" altLang="en-US" sz="4400" baseline="0">
                <a:solidFill>
                  <a:schemeClr val="tx2"/>
                </a:solidFill>
                <a:latin typeface="Arial" panose="020B0604020202020204" pitchFamily="34" charset="0"/>
              </a:rPr>
              <a:t>Chapter 5</a:t>
            </a:r>
          </a:p>
          <a:p>
            <a:pPr algn="ctr"/>
            <a:endParaRPr lang="en-US" altLang="en-US" sz="2000" baseline="0">
              <a:solidFill>
                <a:schemeClr val="tx2"/>
              </a:solidFill>
              <a:latin typeface="Arial" panose="020B0604020202020204" pitchFamily="34" charset="0"/>
            </a:endParaRPr>
          </a:p>
          <a:p>
            <a:pPr algn="ctr"/>
            <a:r>
              <a:rPr lang="en-US" altLang="en-US" sz="3200" baseline="0">
                <a:latin typeface="Arial" panose="020B0604020202020204" pitchFamily="34" charset="0"/>
              </a:rPr>
              <a:t>Introduction to </a:t>
            </a:r>
            <a:br>
              <a:rPr lang="en-US" altLang="en-US" sz="3200" baseline="0">
                <a:latin typeface="Arial" panose="020B0604020202020204" pitchFamily="34" charset="0"/>
              </a:rPr>
            </a:br>
            <a:r>
              <a:rPr lang="en-US" altLang="en-US" sz="3200" baseline="0">
                <a:latin typeface="Arial" panose="020B0604020202020204" pitchFamily="34" charset="0"/>
              </a:rPr>
              <a:t>Modern Symmetric-key</a:t>
            </a:r>
            <a:br>
              <a:rPr lang="en-US" altLang="en-US" sz="3200" baseline="0">
                <a:latin typeface="Arial" panose="020B0604020202020204" pitchFamily="34" charset="0"/>
              </a:rPr>
            </a:br>
            <a:r>
              <a:rPr lang="en-US" altLang="en-US" sz="3200" baseline="0">
                <a:latin typeface="Arial" panose="020B0604020202020204" pitchFamily="34" charset="0"/>
              </a:rPr>
              <a:t>Ciphers</a:t>
            </a:r>
          </a:p>
        </p:txBody>
      </p:sp>
      <p:sp>
        <p:nvSpPr>
          <p:cNvPr id="5125" name="Rectangle 5"/>
          <p:cNvSpPr>
            <a:spLocks noChangeArrowheads="1"/>
          </p:cNvSpPr>
          <p:nvPr/>
        </p:nvSpPr>
        <p:spPr bwMode="auto">
          <a:xfrm>
            <a:off x="1219200" y="3733800"/>
            <a:ext cx="6858000"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a:endParaRPr lang="en-US" altLang="en-US" sz="2000" baseline="0">
              <a:solidFill>
                <a:schemeClr val="tx2"/>
              </a:solidFill>
              <a:latin typeface="Arial" panose="020B0604020202020204" pitchFamily="34" charset="0"/>
            </a:endParaRPr>
          </a:p>
          <a:p>
            <a:pPr algn="ctr"/>
            <a:r>
              <a:rPr lang="en-US" altLang="en-US" sz="3200" baseline="0">
                <a:latin typeface="Arial" panose="020B0604020202020204" pitchFamily="34" charset="0"/>
              </a:rPr>
              <a:t>Giới thiệu về mật mã đối xứng hiện </a:t>
            </a:r>
            <a:r>
              <a:rPr lang="en-US" altLang="en-US" sz="3200" baseline="0" smtClean="0">
                <a:latin typeface="Arial" panose="020B0604020202020204" pitchFamily="34" charset="0"/>
              </a:rPr>
              <a:t>đại</a:t>
            </a:r>
          </a:p>
          <a:p>
            <a:pPr algn="ctr"/>
            <a:r>
              <a:rPr lang="en-US" altLang="en-US" sz="2000" baseline="0" smtClean="0">
                <a:solidFill>
                  <a:srgbClr val="FF0000"/>
                </a:solidFill>
                <a:latin typeface="Arial" panose="020B0604020202020204" pitchFamily="34" charset="0"/>
              </a:rPr>
              <a:t>(Chương 4 là các kiến thức về cơ sở toán học)</a:t>
            </a:r>
            <a:endParaRPr lang="en-US" altLang="en-US" sz="2000" baseline="0">
              <a:solidFill>
                <a:srgbClr val="FF0000"/>
              </a:solidFill>
              <a:latin typeface="Arial" panose="020B0604020202020204"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5CAE2BCC-A7E0-47E8-976A-E396EF70130A}" type="slidenum">
              <a:rPr lang="en-US" altLang="en-US" sz="1200" baseline="0" smtClean="0">
                <a:solidFill>
                  <a:schemeClr val="bg2"/>
                </a:solidFill>
                <a:latin typeface="Arial" panose="020B0604020202020204" pitchFamily="34" charset="0"/>
              </a:rPr>
              <a:pPr/>
              <a:t>2</a:t>
            </a:fld>
            <a:endParaRPr lang="en-US" altLang="en-US" sz="1200" baseline="0" smtClean="0">
              <a:solidFill>
                <a:schemeClr val="bg2"/>
              </a:solidFill>
              <a:latin typeface="Arial" panose="020B0604020202020204" pitchFamily="34" charset="0"/>
            </a:endParaRPr>
          </a:p>
        </p:txBody>
      </p:sp>
      <p:sp>
        <p:nvSpPr>
          <p:cNvPr id="7171" name="Rectangle 2"/>
          <p:cNvSpPr>
            <a:spLocks noChangeArrowheads="1"/>
          </p:cNvSpPr>
          <p:nvPr/>
        </p:nvSpPr>
        <p:spPr bwMode="auto">
          <a:xfrm>
            <a:off x="1371600" y="552450"/>
            <a:ext cx="2209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2800" baseline="0">
                <a:solidFill>
                  <a:schemeClr val="hlink"/>
                </a:solidFill>
              </a:rPr>
              <a:t>Objectives</a:t>
            </a:r>
          </a:p>
        </p:txBody>
      </p:sp>
      <p:sp>
        <p:nvSpPr>
          <p:cNvPr id="7172" name="Rectangle 3"/>
          <p:cNvSpPr>
            <a:spLocks noChangeArrowheads="1"/>
          </p:cNvSpPr>
          <p:nvPr/>
        </p:nvSpPr>
        <p:spPr bwMode="auto">
          <a:xfrm>
            <a:off x="381000" y="1504950"/>
            <a:ext cx="8534400" cy="5160963"/>
          </a:xfrm>
          <a:prstGeom prst="rect">
            <a:avLst/>
          </a:prstGeom>
          <a:solidFill>
            <a:schemeClr val="bg1"/>
          </a:solidFill>
          <a:ln w="9525">
            <a:solidFill>
              <a:schemeClr val="bg1"/>
            </a:solidFill>
            <a:miter lim="800000"/>
            <a:headEnd/>
            <a:tailEnd/>
          </a:ln>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t>❏   To distinguish between traditional and modern symmetric-key ciphers.</a:t>
            </a:r>
          </a:p>
          <a:p>
            <a:r>
              <a:rPr lang="en-US" altLang="en-US" baseline="0"/>
              <a:t>❏   To introduce modern block ciphers and discuss their characteristics.</a:t>
            </a:r>
          </a:p>
          <a:p>
            <a:r>
              <a:rPr lang="en-US" altLang="en-US" baseline="0"/>
              <a:t>❏   To explain why modern block ciphers need to be designed as substitution ciphers.</a:t>
            </a:r>
          </a:p>
          <a:p>
            <a:r>
              <a:rPr lang="en-US" altLang="en-US" baseline="0"/>
              <a:t>❏   To introduce components of block ciphers such as P-boxes and S-boxes.</a:t>
            </a:r>
          </a:p>
          <a:p>
            <a:endParaRPr lang="en-US" altLang="en-US" sz="2000" baseline="0">
              <a:solidFill>
                <a:srgbClr val="0070C0"/>
              </a:solidFill>
            </a:endParaRPr>
          </a:p>
          <a:p>
            <a:pPr>
              <a:spcAft>
                <a:spcPct val="45000"/>
              </a:spcAft>
            </a:pPr>
            <a:r>
              <a:rPr lang="vi-VN" altLang="en-US" sz="3200" b="0" i="1">
                <a:solidFill>
                  <a:srgbClr val="0070C0"/>
                </a:solidFill>
              </a:rPr>
              <a:t>❏ </a:t>
            </a:r>
            <a:r>
              <a:rPr lang="en-US" altLang="en-US" sz="3200" b="0" i="1">
                <a:solidFill>
                  <a:srgbClr val="0070C0"/>
                </a:solidFill>
              </a:rPr>
              <a:t>Phân biệt mật mã khoá đối xứng cổ điển và hiện đại</a:t>
            </a:r>
            <a:r>
              <a:rPr lang="vi-VN" altLang="en-US" sz="3200" b="0" i="1">
                <a:solidFill>
                  <a:srgbClr val="0070C0"/>
                </a:solidFill>
              </a:rPr>
              <a:t>.</a:t>
            </a:r>
            <a:br>
              <a:rPr lang="vi-VN" altLang="en-US" sz="3200" b="0" i="1">
                <a:solidFill>
                  <a:srgbClr val="0070C0"/>
                </a:solidFill>
              </a:rPr>
            </a:br>
            <a:r>
              <a:rPr lang="vi-VN" altLang="en-US" sz="3200" b="0" i="1">
                <a:solidFill>
                  <a:srgbClr val="0070C0"/>
                </a:solidFill>
              </a:rPr>
              <a:t>❏ </a:t>
            </a:r>
            <a:r>
              <a:rPr lang="en-US" altLang="en-US" sz="3200" b="0" i="1">
                <a:solidFill>
                  <a:srgbClr val="0070C0"/>
                </a:solidFill>
              </a:rPr>
              <a:t>Giới thiệu các mật mã khối hiện đại và những đặc </a:t>
            </a:r>
            <a:r>
              <a:rPr lang="en-US" altLang="en-US" sz="3200" b="0" i="1" smtClean="0">
                <a:solidFill>
                  <a:srgbClr val="0070C0"/>
                </a:solidFill>
              </a:rPr>
              <a:t>trưng </a:t>
            </a:r>
            <a:r>
              <a:rPr lang="en-US" altLang="en-US" sz="3200" b="0" i="1">
                <a:solidFill>
                  <a:srgbClr val="0070C0"/>
                </a:solidFill>
              </a:rPr>
              <a:t>của nó</a:t>
            </a:r>
            <a:r>
              <a:rPr lang="vi-VN" altLang="en-US" sz="3200" b="0" i="1">
                <a:solidFill>
                  <a:srgbClr val="0070C0"/>
                </a:solidFill>
              </a:rPr>
              <a:t/>
            </a:r>
            <a:br>
              <a:rPr lang="vi-VN" altLang="en-US" sz="3200" b="0" i="1">
                <a:solidFill>
                  <a:srgbClr val="0070C0"/>
                </a:solidFill>
              </a:rPr>
            </a:br>
            <a:r>
              <a:rPr lang="vi-VN" altLang="en-US" sz="3200" b="0" i="1">
                <a:solidFill>
                  <a:srgbClr val="0070C0"/>
                </a:solidFill>
              </a:rPr>
              <a:t>❏ </a:t>
            </a:r>
            <a:r>
              <a:rPr lang="en-US" altLang="en-US" sz="3200" b="0" i="1">
                <a:solidFill>
                  <a:srgbClr val="0070C0"/>
                </a:solidFill>
              </a:rPr>
              <a:t>Giải thích tại sao mật mã khối hiện đại được thiết kế như là mật mã thay thế</a:t>
            </a:r>
            <a:r>
              <a:rPr lang="vi-VN" altLang="en-US" sz="3200" b="0" i="1">
                <a:solidFill>
                  <a:srgbClr val="0070C0"/>
                </a:solidFill>
              </a:rPr>
              <a:t/>
            </a:r>
            <a:br>
              <a:rPr lang="vi-VN" altLang="en-US" sz="3200" b="0" i="1">
                <a:solidFill>
                  <a:srgbClr val="0070C0"/>
                </a:solidFill>
              </a:rPr>
            </a:br>
            <a:r>
              <a:rPr lang="vi-VN" altLang="en-US" sz="3200" b="0" i="1">
                <a:solidFill>
                  <a:srgbClr val="0070C0"/>
                </a:solidFill>
              </a:rPr>
              <a:t>❏ </a:t>
            </a:r>
            <a:r>
              <a:rPr lang="en-US" altLang="en-US" sz="3200" b="0" i="1">
                <a:solidFill>
                  <a:srgbClr val="0070C0"/>
                </a:solidFill>
              </a:rPr>
              <a:t>Giới thiệu các thành phần của mật mã khối như là P-boxes và S-boxes</a:t>
            </a:r>
          </a:p>
        </p:txBody>
      </p:sp>
      <p:sp>
        <p:nvSpPr>
          <p:cNvPr id="7173" name="Rectangle 4"/>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174" name="Rectangle 5"/>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175" name="Rectangle 6"/>
          <p:cNvSpPr>
            <a:spLocks noChangeArrowheads="1"/>
          </p:cNvSpPr>
          <p:nvPr/>
        </p:nvSpPr>
        <p:spPr bwMode="auto">
          <a:xfrm>
            <a:off x="1068388" y="49213"/>
            <a:ext cx="1827212"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2800" baseline="0">
                <a:solidFill>
                  <a:schemeClr val="tx2"/>
                </a:solidFill>
                <a:latin typeface="Arial" panose="020B0604020202020204" pitchFamily="34" charset="0"/>
              </a:rPr>
              <a:t>Chapter 5</a:t>
            </a:r>
          </a:p>
        </p:txBody>
      </p:sp>
      <p:sp>
        <p:nvSpPr>
          <p:cNvPr id="7176" name="Rectangle 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177" name="Rectangle 8"/>
          <p:cNvSpPr>
            <a:spLocks noChangeArrowheads="1"/>
          </p:cNvSpPr>
          <p:nvPr/>
        </p:nvSpPr>
        <p:spPr bwMode="ltGray">
          <a:xfrm>
            <a:off x="447675" y="533400"/>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178" name="Rectangle 9"/>
          <p:cNvSpPr>
            <a:spLocks noChangeArrowheads="1"/>
          </p:cNvSpPr>
          <p:nvPr/>
        </p:nvSpPr>
        <p:spPr bwMode="ltGray">
          <a:xfrm>
            <a:off x="838200" y="533400"/>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179" name="Rectangle 10"/>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180" name="Rectangle 11"/>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159BCB12-BDD8-49BE-BAF0-60C6CBA5F110}" type="slidenum">
              <a:rPr lang="en-US" altLang="en-US" sz="1200" baseline="0" smtClean="0">
                <a:solidFill>
                  <a:schemeClr val="bg2"/>
                </a:solidFill>
                <a:latin typeface="Arial" panose="020B0604020202020204" pitchFamily="34" charset="0"/>
              </a:rPr>
              <a:pPr/>
              <a:t>3</a:t>
            </a:fld>
            <a:endParaRPr lang="en-US" altLang="en-US" sz="1200" baseline="0" smtClean="0">
              <a:solidFill>
                <a:schemeClr val="bg2"/>
              </a:solidFill>
              <a:latin typeface="Arial" panose="020B0604020202020204" pitchFamily="34" charset="0"/>
            </a:endParaRPr>
          </a:p>
        </p:txBody>
      </p:sp>
      <p:sp>
        <p:nvSpPr>
          <p:cNvPr id="9219" name="Rectangle 2"/>
          <p:cNvSpPr>
            <a:spLocks noChangeArrowheads="1"/>
          </p:cNvSpPr>
          <p:nvPr/>
        </p:nvSpPr>
        <p:spPr bwMode="auto">
          <a:xfrm>
            <a:off x="1206500" y="525463"/>
            <a:ext cx="37338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2800" baseline="0">
                <a:solidFill>
                  <a:schemeClr val="hlink"/>
                </a:solidFill>
              </a:rPr>
              <a:t>Objectives </a:t>
            </a:r>
            <a:r>
              <a:rPr lang="en-US" altLang="en-US" sz="2800" baseline="0"/>
              <a:t>(Continued)</a:t>
            </a:r>
          </a:p>
        </p:txBody>
      </p:sp>
      <p:sp>
        <p:nvSpPr>
          <p:cNvPr id="9220" name="Rectangle 3"/>
          <p:cNvSpPr>
            <a:spLocks noChangeArrowheads="1"/>
          </p:cNvSpPr>
          <p:nvPr/>
        </p:nvSpPr>
        <p:spPr bwMode="auto">
          <a:xfrm>
            <a:off x="381000" y="1066800"/>
            <a:ext cx="8534400" cy="5821081"/>
          </a:xfrm>
          <a:prstGeom prst="rect">
            <a:avLst/>
          </a:prstGeom>
          <a:solidFill>
            <a:schemeClr val="bg1"/>
          </a:solidFill>
          <a:ln w="9525">
            <a:solidFill>
              <a:schemeClr val="bg1"/>
            </a:solidFill>
            <a:miter lim="800000"/>
            <a:headEnd/>
            <a:tailEnd/>
          </a:ln>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2000" baseline="0"/>
              <a:t>❏   To discuss product ciphers and distinguish between two classes of  product ciphers: Feistel  and non-Feistel ciphers.</a:t>
            </a:r>
          </a:p>
          <a:p>
            <a:r>
              <a:rPr lang="en-US" altLang="en-US" sz="2000" baseline="0"/>
              <a:t>❏   To discuss two kinds of attacks particularly designed for modern block ciphers: differential  and linear cryptanalysis.</a:t>
            </a:r>
          </a:p>
          <a:p>
            <a:r>
              <a:rPr lang="en-US" altLang="en-US" sz="2000" baseline="0"/>
              <a:t>❏   To introduce stream ciphers and to distinguish between synchronous and nonsynchronous stream  ciphers.</a:t>
            </a:r>
          </a:p>
          <a:p>
            <a:r>
              <a:rPr lang="en-US" altLang="en-US" sz="2000" baseline="0"/>
              <a:t>❏   To discuss linear and nonlinear feedback shift registers for implementing stream ciphers.</a:t>
            </a:r>
          </a:p>
          <a:p>
            <a:endParaRPr lang="en-US" altLang="en-US" sz="1800" baseline="0" smtClean="0">
              <a:solidFill>
                <a:srgbClr val="0070C0"/>
              </a:solidFill>
            </a:endParaRPr>
          </a:p>
          <a:p>
            <a:pPr>
              <a:spcAft>
                <a:spcPct val="45000"/>
              </a:spcAft>
            </a:pPr>
            <a:r>
              <a:rPr lang="vi-VN" altLang="en-US" sz="3200" b="0" i="1" smtClean="0">
                <a:solidFill>
                  <a:srgbClr val="0070C0"/>
                </a:solidFill>
              </a:rPr>
              <a:t>❏ </a:t>
            </a:r>
            <a:r>
              <a:rPr lang="en-US" altLang="en-US" sz="3200" b="0" i="1">
                <a:solidFill>
                  <a:srgbClr val="0070C0"/>
                </a:solidFill>
              </a:rPr>
              <a:t>Thảo luận mật mã nhân và phân biệt hai lớp của mật mã nhân: mật mã Feistel và non-Feistel</a:t>
            </a:r>
          </a:p>
          <a:p>
            <a:pPr>
              <a:spcAft>
                <a:spcPct val="45000"/>
              </a:spcAft>
            </a:pPr>
            <a:r>
              <a:rPr lang="vi-VN" altLang="en-US" sz="3200" b="0" i="1">
                <a:solidFill>
                  <a:srgbClr val="0070C0"/>
                </a:solidFill>
              </a:rPr>
              <a:t>❏ </a:t>
            </a:r>
            <a:r>
              <a:rPr lang="en-US" altLang="en-US" sz="3200" b="0" i="1">
                <a:solidFill>
                  <a:srgbClr val="0070C0"/>
                </a:solidFill>
              </a:rPr>
              <a:t>Thảo luận về hai kiểu tấn công được thiết kế đặc biệt cho mật mã khối: thám mã differential và linear cryptanalysis</a:t>
            </a:r>
            <a:r>
              <a:rPr lang="vi-VN" altLang="en-US" sz="3200" b="0" i="1">
                <a:solidFill>
                  <a:srgbClr val="0070C0"/>
                </a:solidFill>
              </a:rPr>
              <a:t>.</a:t>
            </a:r>
            <a:br>
              <a:rPr lang="vi-VN" altLang="en-US" sz="3200" b="0" i="1">
                <a:solidFill>
                  <a:srgbClr val="0070C0"/>
                </a:solidFill>
              </a:rPr>
            </a:br>
            <a:r>
              <a:rPr lang="vi-VN" altLang="en-US" sz="3200" b="0" i="1">
                <a:solidFill>
                  <a:srgbClr val="0070C0"/>
                </a:solidFill>
              </a:rPr>
              <a:t>❏ </a:t>
            </a:r>
            <a:r>
              <a:rPr lang="en-US" altLang="en-US" sz="3200" b="0" i="1">
                <a:solidFill>
                  <a:srgbClr val="0070C0"/>
                </a:solidFill>
              </a:rPr>
              <a:t>Giới thiệu mã hoá dòng và phân biệt giữa: mật mã dòng synchronous và </a:t>
            </a:r>
            <a:r>
              <a:rPr lang="vi-VN" altLang="en-US" sz="3200" b="0" i="1">
                <a:solidFill>
                  <a:srgbClr val="0070C0"/>
                </a:solidFill>
              </a:rPr>
              <a:t>nonsynchronous</a:t>
            </a:r>
            <a:br>
              <a:rPr lang="vi-VN" altLang="en-US" sz="3200" b="0" i="1">
                <a:solidFill>
                  <a:srgbClr val="0070C0"/>
                </a:solidFill>
              </a:rPr>
            </a:br>
            <a:r>
              <a:rPr lang="vi-VN" altLang="en-US" sz="3200" b="0" i="1">
                <a:solidFill>
                  <a:srgbClr val="0070C0"/>
                </a:solidFill>
              </a:rPr>
              <a:t>❏ </a:t>
            </a:r>
            <a:r>
              <a:rPr lang="en-US" altLang="en-US" sz="3200" b="0" i="1">
                <a:solidFill>
                  <a:srgbClr val="0070C0"/>
                </a:solidFill>
              </a:rPr>
              <a:t>Thảo luận dịch phản hồi tuyến tính và phi tuyến đăng ký cho việc thực thi mật mã dòng</a:t>
            </a:r>
          </a:p>
        </p:txBody>
      </p:sp>
      <p:sp>
        <p:nvSpPr>
          <p:cNvPr id="9221" name="Rectangle 4"/>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222" name="Rectangle 5"/>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223" name="Rectangle 6"/>
          <p:cNvSpPr>
            <a:spLocks noChangeArrowheads="1"/>
          </p:cNvSpPr>
          <p:nvPr/>
        </p:nvSpPr>
        <p:spPr bwMode="auto">
          <a:xfrm>
            <a:off x="1066800" y="49213"/>
            <a:ext cx="1827213"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2800" baseline="0">
                <a:solidFill>
                  <a:schemeClr val="tx2"/>
                </a:solidFill>
                <a:latin typeface="Arial" panose="020B0604020202020204" pitchFamily="34" charset="0"/>
              </a:rPr>
              <a:t>Chapter 5</a:t>
            </a:r>
          </a:p>
        </p:txBody>
      </p:sp>
      <p:sp>
        <p:nvSpPr>
          <p:cNvPr id="9224" name="Rectangle 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225" name="Rectangle 8"/>
          <p:cNvSpPr>
            <a:spLocks noChangeArrowheads="1"/>
          </p:cNvSpPr>
          <p:nvPr/>
        </p:nvSpPr>
        <p:spPr bwMode="ltGray">
          <a:xfrm>
            <a:off x="447675" y="533400"/>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226" name="Rectangle 9"/>
          <p:cNvSpPr>
            <a:spLocks noChangeArrowheads="1"/>
          </p:cNvSpPr>
          <p:nvPr/>
        </p:nvSpPr>
        <p:spPr bwMode="ltGray">
          <a:xfrm>
            <a:off x="838200" y="533400"/>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227" name="Rectangle 10"/>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228" name="Rectangle 11"/>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0962A417-BD44-43DD-8047-6DE994AB08CA}" type="slidenum">
              <a:rPr lang="en-US" altLang="en-US" sz="1200" baseline="0" smtClean="0">
                <a:solidFill>
                  <a:schemeClr val="bg2"/>
                </a:solidFill>
                <a:latin typeface="Arial" panose="020B0604020202020204" pitchFamily="34" charset="0"/>
              </a:rPr>
              <a:pPr/>
              <a:t>4</a:t>
            </a:fld>
            <a:endParaRPr lang="en-US" altLang="en-US" sz="1200" baseline="0" smtClean="0">
              <a:solidFill>
                <a:schemeClr val="bg2"/>
              </a:solidFill>
              <a:latin typeface="Arial" panose="020B0604020202020204" pitchFamily="34" charset="0"/>
            </a:endParaRPr>
          </a:p>
        </p:txBody>
      </p:sp>
      <p:sp>
        <p:nvSpPr>
          <p:cNvPr id="565250" name="Rectangle 2">
            <a:extLst>
              <a:ext uri="{FF2B5EF4-FFF2-40B4-BE49-F238E27FC236}">
                <a16:creationId xmlns:a16="http://schemas.microsoft.com/office/drawing/2014/main" id="{8B608A52-B62F-46A3-A265-293F75D6CD3E}"/>
              </a:ext>
            </a:extLst>
          </p:cNvPr>
          <p:cNvSpPr>
            <a:spLocks noChangeArrowheads="1"/>
          </p:cNvSpPr>
          <p:nvPr/>
        </p:nvSpPr>
        <p:spPr bwMode="auto">
          <a:xfrm>
            <a:off x="0" y="0"/>
            <a:ext cx="9144000" cy="1371600"/>
          </a:xfrm>
          <a:prstGeom prst="rect">
            <a:avLst/>
          </a:prstGeom>
          <a:solidFill>
            <a:srgbClr val="33CCFF"/>
          </a:solidFill>
          <a:ln w="9525">
            <a:solidFill>
              <a:schemeClr val="tx1"/>
            </a:solidFill>
            <a:miter lim="800000"/>
            <a:headEnd/>
            <a:tailEnd/>
          </a:ln>
          <a:effectLst/>
        </p:spPr>
        <p:txBody>
          <a:bodyPr wrap="none" anchor="ctr"/>
          <a:lstStyle/>
          <a:p>
            <a:pPr algn="ctr">
              <a:defRPr/>
            </a:pPr>
            <a:endParaRPr lang="en-US" sz="3200" baseline="0">
              <a:effectLst>
                <a:outerShdw blurRad="38100" dist="38100" dir="2700000" algn="tl">
                  <a:srgbClr val="FFFFFF"/>
                </a:outerShdw>
              </a:effectLst>
            </a:endParaRPr>
          </a:p>
        </p:txBody>
      </p:sp>
      <p:sp>
        <p:nvSpPr>
          <p:cNvPr id="565251" name="Text Box 3">
            <a:extLst>
              <a:ext uri="{FF2B5EF4-FFF2-40B4-BE49-F238E27FC236}">
                <a16:creationId xmlns:a16="http://schemas.microsoft.com/office/drawing/2014/main" id="{1B5695B0-1D7E-4C06-852A-8F1F5A6D4ED9}"/>
              </a:ext>
            </a:extLst>
          </p:cNvPr>
          <p:cNvSpPr txBox="1">
            <a:spLocks noChangeArrowheads="1"/>
          </p:cNvSpPr>
          <p:nvPr/>
        </p:nvSpPr>
        <p:spPr bwMode="auto">
          <a:xfrm>
            <a:off x="228600" y="406400"/>
            <a:ext cx="6421438" cy="1077913"/>
          </a:xfrm>
          <a:prstGeom prst="rect">
            <a:avLst/>
          </a:prstGeom>
          <a:noFill/>
          <a:ln w="9525">
            <a:noFill/>
            <a:miter lim="800000"/>
            <a:headEnd/>
            <a:tailEnd/>
          </a:ln>
          <a:effectLst/>
        </p:spPr>
        <p:txBody>
          <a:bodyPr wrap="none">
            <a:spAutoFit/>
          </a:bodyPr>
          <a:lstStyle/>
          <a:p>
            <a:pPr>
              <a:defRPr/>
            </a:pPr>
            <a:r>
              <a:rPr lang="en-US" sz="3200" baseline="0">
                <a:effectLst>
                  <a:outerShdw blurRad="38100" dist="38100" dir="2700000" algn="tl">
                    <a:srgbClr val="C0C0C0"/>
                  </a:outerShdw>
                </a:effectLst>
                <a:latin typeface="Times" pitchFamily="18" charset="0"/>
              </a:rPr>
              <a:t>5-1   MODERN BLOCK CIPHERS</a:t>
            </a:r>
          </a:p>
          <a:p>
            <a:pPr>
              <a:defRPr/>
            </a:pPr>
            <a:r>
              <a:rPr lang="en-US" sz="3200" b="0" i="1" baseline="0">
                <a:effectLst>
                  <a:outerShdw blurRad="38100" dist="38100" dir="2700000" algn="tl">
                    <a:srgbClr val="C0C0C0"/>
                  </a:outerShdw>
                </a:effectLst>
                <a:latin typeface="Times" pitchFamily="18" charset="0"/>
              </a:rPr>
              <a:t>Mật mã khối hiện đại</a:t>
            </a:r>
            <a:endParaRPr lang="en-US" sz="2800" b="0" i="1" baseline="0">
              <a:effectLst>
                <a:outerShdw blurRad="38100" dist="38100" dir="2700000" algn="tl">
                  <a:srgbClr val="C0C0C0"/>
                </a:outerShdw>
              </a:effectLst>
              <a:latin typeface="Times" pitchFamily="18" charset="0"/>
            </a:endParaRPr>
          </a:p>
        </p:txBody>
      </p:sp>
      <p:sp>
        <p:nvSpPr>
          <p:cNvPr id="11269" name="Text Box 4"/>
          <p:cNvSpPr txBox="1">
            <a:spLocks noChangeArrowheads="1"/>
          </p:cNvSpPr>
          <p:nvPr/>
        </p:nvSpPr>
        <p:spPr bwMode="auto">
          <a:xfrm>
            <a:off x="8229600" y="6400800"/>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endParaRPr lang="en-US" altLang="en-US" sz="1800" baseline="0"/>
          </a:p>
        </p:txBody>
      </p:sp>
      <p:sp>
        <p:nvSpPr>
          <p:cNvPr id="565253" name="Rectangle 5">
            <a:extLst>
              <a:ext uri="{FF2B5EF4-FFF2-40B4-BE49-F238E27FC236}">
                <a16:creationId xmlns:a16="http://schemas.microsoft.com/office/drawing/2014/main" id="{ED068E0D-F849-4E1E-8073-BEF584B90B05}"/>
              </a:ext>
            </a:extLst>
          </p:cNvPr>
          <p:cNvSpPr>
            <a:spLocks noChangeArrowheads="1"/>
          </p:cNvSpPr>
          <p:nvPr/>
        </p:nvSpPr>
        <p:spPr bwMode="auto">
          <a:xfrm>
            <a:off x="304800" y="1554163"/>
            <a:ext cx="8229600" cy="2185987"/>
          </a:xfrm>
          <a:prstGeom prst="rect">
            <a:avLst/>
          </a:prstGeom>
          <a:noFill/>
          <a:ln w="9525">
            <a:noFill/>
            <a:miter lim="800000"/>
            <a:headEnd/>
            <a:tailEnd/>
          </a:ln>
          <a:effectLst/>
        </p:spPr>
        <p:txBody>
          <a:bodyPr anchor="ctr">
            <a:spAutoFit/>
          </a:bodyPr>
          <a:lstStyle/>
          <a:p>
            <a:pPr algn="just" eaLnBrk="1" hangingPunct="1">
              <a:defRPr/>
            </a:pPr>
            <a:r>
              <a:rPr lang="en-US" sz="2000" i="1" baseline="0">
                <a:effectLst>
                  <a:outerShdw blurRad="38100" dist="38100" dir="2700000" algn="tl">
                    <a:srgbClr val="C0C0C0"/>
                  </a:outerShdw>
                </a:effectLst>
              </a:rPr>
              <a:t>  A </a:t>
            </a:r>
            <a:r>
              <a:rPr lang="en-US" sz="2000" i="1" baseline="0" dirty="0">
                <a:effectLst>
                  <a:outerShdw blurRad="38100" dist="38100" dir="2700000" algn="tl">
                    <a:srgbClr val="C0C0C0"/>
                  </a:outerShdw>
                </a:effectLst>
              </a:rPr>
              <a:t>symmetric-key modern block cipher encrypts an </a:t>
            </a:r>
            <a:br>
              <a:rPr lang="en-US" sz="2000" i="1" baseline="0" dirty="0">
                <a:effectLst>
                  <a:outerShdw blurRad="38100" dist="38100" dir="2700000" algn="tl">
                    <a:srgbClr val="C0C0C0"/>
                  </a:outerShdw>
                </a:effectLst>
              </a:rPr>
            </a:br>
            <a:r>
              <a:rPr lang="en-US" sz="2000" i="1" baseline="0" dirty="0">
                <a:effectLst>
                  <a:outerShdw blurRad="38100" dist="38100" dir="2700000" algn="tl">
                    <a:srgbClr val="C0C0C0"/>
                  </a:outerShdw>
                </a:effectLst>
              </a:rPr>
              <a:t>n-bit block of plaintext or decrypts an n-bit block of </a:t>
            </a:r>
            <a:r>
              <a:rPr lang="en-US" sz="2000" i="1" baseline="0" dirty="0" err="1">
                <a:effectLst>
                  <a:outerShdw blurRad="38100" dist="38100" dir="2700000" algn="tl">
                    <a:srgbClr val="C0C0C0"/>
                  </a:outerShdw>
                </a:effectLst>
              </a:rPr>
              <a:t>ciphertext</a:t>
            </a:r>
            <a:r>
              <a:rPr lang="en-US" sz="2000" i="1" baseline="0" dirty="0">
                <a:effectLst>
                  <a:outerShdw blurRad="38100" dist="38100" dir="2700000" algn="tl">
                    <a:srgbClr val="C0C0C0"/>
                  </a:outerShdw>
                </a:effectLst>
              </a:rPr>
              <a:t>. The encryption or decryption algorithm uses a k-bit key. </a:t>
            </a:r>
          </a:p>
          <a:p>
            <a:pPr algn="just" eaLnBrk="1" hangingPunct="1">
              <a:defRPr/>
            </a:pPr>
            <a:endParaRPr lang="en-US" sz="2000" b="0" i="1" baseline="0" dirty="0">
              <a:effectLst>
                <a:outerShdw blurRad="38100" dist="38100" dir="2700000" algn="tl">
                  <a:srgbClr val="C0C0C0"/>
                </a:outerShdw>
              </a:effectLst>
            </a:endParaRPr>
          </a:p>
          <a:p>
            <a:pPr algn="just" eaLnBrk="1" hangingPunct="1">
              <a:defRPr/>
            </a:pPr>
            <a:r>
              <a:rPr lang="en-US" sz="2800" b="0" i="1"/>
              <a:t>  Một mật mã khối khoá đối xứng hiện đại mã hoá khối n-bit của bản rõ hoặc giải mã một khối n-bit của bản mã. Giải thuật mã hoá hoặc giải mã sử dụng một khoá k-bit</a:t>
            </a:r>
            <a:endParaRPr lang="en-US" sz="2800" b="0" i="1" dirty="0"/>
          </a:p>
        </p:txBody>
      </p:sp>
      <p:sp>
        <p:nvSpPr>
          <p:cNvPr id="11271" name="Rectangle 29"/>
          <p:cNvSpPr>
            <a:spLocks noChangeArrowheads="1"/>
          </p:cNvSpPr>
          <p:nvPr/>
        </p:nvSpPr>
        <p:spPr bwMode="auto">
          <a:xfrm>
            <a:off x="304800" y="4192906"/>
            <a:ext cx="120396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buClr>
                <a:schemeClr val="tx1"/>
              </a:buClr>
              <a:buSzPct val="117000"/>
              <a:buFont typeface="Wingdings" panose="05000000000000000000" pitchFamily="2" charset="2"/>
              <a:buNone/>
            </a:pPr>
            <a:r>
              <a:rPr lang="en-US" altLang="en-US" baseline="0">
                <a:solidFill>
                  <a:schemeClr val="hlink"/>
                </a:solidFill>
              </a:rPr>
              <a:t>5.1.1</a:t>
            </a:r>
            <a:r>
              <a:rPr lang="en-US" altLang="en-US" baseline="0">
                <a:solidFill>
                  <a:srgbClr val="0033CC"/>
                </a:solidFill>
              </a:rPr>
              <a:t>  Substitution or Transposition </a:t>
            </a:r>
            <a:r>
              <a:rPr lang="en-US" altLang="en-US" b="0" i="1" baseline="0">
                <a:solidFill>
                  <a:srgbClr val="0033CC"/>
                </a:solidFill>
              </a:rPr>
              <a:t>(thay thế hoặc đổi chổ)</a:t>
            </a:r>
            <a:r>
              <a:rPr lang="fr-FR" altLang="en-US" baseline="0">
                <a:solidFill>
                  <a:srgbClr val="0033CC"/>
                </a:solidFill>
              </a:rPr>
              <a:t/>
            </a:r>
            <a:br>
              <a:rPr lang="fr-FR" altLang="en-US" baseline="0">
                <a:solidFill>
                  <a:srgbClr val="0033CC"/>
                </a:solidFill>
              </a:rPr>
            </a:br>
            <a:r>
              <a:rPr lang="fr-FR" altLang="en-US" baseline="0">
                <a:solidFill>
                  <a:schemeClr val="hlink"/>
                </a:solidFill>
              </a:rPr>
              <a:t>5.1.2</a:t>
            </a:r>
            <a:r>
              <a:rPr lang="fr-FR" altLang="en-US" baseline="0">
                <a:solidFill>
                  <a:srgbClr val="0033CC"/>
                </a:solidFill>
              </a:rPr>
              <a:t>  Block Ciphers as Permutation Groups </a:t>
            </a:r>
            <a:r>
              <a:rPr lang="fr-FR" altLang="en-US" b="0" i="1" baseline="0">
                <a:solidFill>
                  <a:srgbClr val="0033CC"/>
                </a:solidFill>
              </a:rPr>
              <a:t>(mật mã khối nh</a:t>
            </a:r>
            <a:r>
              <a:rPr lang="vi-VN" altLang="en-US" b="0" i="1" baseline="0">
                <a:solidFill>
                  <a:srgbClr val="0033CC"/>
                </a:solidFill>
              </a:rPr>
              <a:t>ư</a:t>
            </a:r>
            <a:r>
              <a:rPr lang="en-US" altLang="en-US" b="0" i="1" baseline="0">
                <a:solidFill>
                  <a:srgbClr val="0033CC"/>
                </a:solidFill>
              </a:rPr>
              <a:t> là nhóm hoán vị)</a:t>
            </a:r>
            <a:r>
              <a:rPr lang="fr-FR" altLang="en-US" baseline="0">
                <a:solidFill>
                  <a:srgbClr val="0033CC"/>
                </a:solidFill>
              </a:rPr>
              <a:t/>
            </a:r>
            <a:br>
              <a:rPr lang="fr-FR" altLang="en-US" baseline="0">
                <a:solidFill>
                  <a:srgbClr val="0033CC"/>
                </a:solidFill>
              </a:rPr>
            </a:br>
            <a:r>
              <a:rPr lang="fr-FR" altLang="en-US" baseline="0">
                <a:solidFill>
                  <a:schemeClr val="hlink"/>
                </a:solidFill>
              </a:rPr>
              <a:t>5.1.3</a:t>
            </a:r>
            <a:r>
              <a:rPr lang="fr-FR" altLang="en-US" baseline="0">
                <a:solidFill>
                  <a:srgbClr val="0033CC"/>
                </a:solidFill>
              </a:rPr>
              <a:t>  </a:t>
            </a:r>
            <a:r>
              <a:rPr lang="en-US" altLang="en-US" baseline="0">
                <a:solidFill>
                  <a:srgbClr val="0033CC"/>
                </a:solidFill>
              </a:rPr>
              <a:t>Components of a Modern Block Cipher </a:t>
            </a:r>
            <a:r>
              <a:rPr lang="en-US" altLang="en-US" b="0" i="1" baseline="0">
                <a:solidFill>
                  <a:srgbClr val="0033CC"/>
                </a:solidFill>
              </a:rPr>
              <a:t>(Các thành phần của một mật mã khối hiện đại)</a:t>
            </a:r>
            <a:r>
              <a:rPr lang="en-US" altLang="en-US" baseline="0">
                <a:solidFill>
                  <a:srgbClr val="0033CC"/>
                </a:solidFill>
              </a:rPr>
              <a:t/>
            </a:r>
            <a:br>
              <a:rPr lang="en-US" altLang="en-US" baseline="0">
                <a:solidFill>
                  <a:srgbClr val="0033CC"/>
                </a:solidFill>
              </a:rPr>
            </a:br>
            <a:r>
              <a:rPr lang="en-US" altLang="en-US" baseline="0">
                <a:solidFill>
                  <a:schemeClr val="hlink"/>
                </a:solidFill>
              </a:rPr>
              <a:t>5.1.4</a:t>
            </a:r>
            <a:r>
              <a:rPr lang="en-US" altLang="en-US" baseline="0">
                <a:solidFill>
                  <a:srgbClr val="0033CC"/>
                </a:solidFill>
              </a:rPr>
              <a:t>  </a:t>
            </a:r>
            <a:r>
              <a:rPr lang="fr-FR" altLang="en-US" baseline="0">
                <a:solidFill>
                  <a:srgbClr val="0033CC"/>
                </a:solidFill>
              </a:rPr>
              <a:t>Product Ciphers </a:t>
            </a:r>
            <a:r>
              <a:rPr lang="fr-FR" altLang="en-US" b="0" i="1" baseline="0">
                <a:solidFill>
                  <a:srgbClr val="0033CC"/>
                </a:solidFill>
              </a:rPr>
              <a:t>(Mật mã Product)</a:t>
            </a:r>
            <a:endParaRPr lang="fr-FR" altLang="en-US" baseline="0">
              <a:solidFill>
                <a:srgbClr val="0033CC"/>
              </a:solidFill>
            </a:endParaRPr>
          </a:p>
          <a:p>
            <a:pPr>
              <a:buClr>
                <a:schemeClr val="tx1"/>
              </a:buClr>
              <a:buSzPct val="117000"/>
              <a:buFont typeface="Wingdings" panose="05000000000000000000" pitchFamily="2" charset="2"/>
              <a:buNone/>
            </a:pPr>
            <a:r>
              <a:rPr lang="en-US" altLang="en-US" baseline="0">
                <a:solidFill>
                  <a:schemeClr val="hlink"/>
                </a:solidFill>
              </a:rPr>
              <a:t>5.1.5</a:t>
            </a:r>
            <a:r>
              <a:rPr lang="en-US" altLang="en-US" baseline="0">
                <a:solidFill>
                  <a:srgbClr val="0033CC"/>
                </a:solidFill>
              </a:rPr>
              <a:t>  Two Classes of Product Ciphers </a:t>
            </a:r>
            <a:r>
              <a:rPr lang="en-US" altLang="en-US" b="0" i="1" baseline="0">
                <a:solidFill>
                  <a:srgbClr val="0033CC"/>
                </a:solidFill>
              </a:rPr>
              <a:t>(hai lớp của mật mã product)</a:t>
            </a:r>
            <a:endParaRPr lang="en-US" altLang="en-US" baseline="0">
              <a:solidFill>
                <a:srgbClr val="0033CC"/>
              </a:solidFill>
            </a:endParaRPr>
          </a:p>
          <a:p>
            <a:pPr>
              <a:buClr>
                <a:schemeClr val="tx1"/>
              </a:buClr>
              <a:buSzPct val="117000"/>
              <a:buFont typeface="Wingdings" panose="05000000000000000000" pitchFamily="2" charset="2"/>
              <a:buNone/>
            </a:pPr>
            <a:r>
              <a:rPr lang="en-US" altLang="en-US" baseline="0">
                <a:solidFill>
                  <a:schemeClr val="hlink"/>
                </a:solidFill>
              </a:rPr>
              <a:t>5.1.6</a:t>
            </a:r>
            <a:r>
              <a:rPr lang="en-US" altLang="en-US" baseline="0">
                <a:solidFill>
                  <a:srgbClr val="0033CC"/>
                </a:solidFill>
              </a:rPr>
              <a:t>  Attacks on Block Ciphers </a:t>
            </a:r>
            <a:r>
              <a:rPr lang="en-US" altLang="en-US" b="0" i="1" baseline="0">
                <a:solidFill>
                  <a:srgbClr val="0033CC"/>
                </a:solidFill>
              </a:rPr>
              <a:t>(Tấn công mật mã khối)</a:t>
            </a:r>
            <a:endParaRPr lang="en-US" altLang="en-US" baseline="0">
              <a:solidFill>
                <a:srgbClr val="0033CC"/>
              </a:solidFill>
            </a:endParaRPr>
          </a:p>
        </p:txBody>
      </p:sp>
      <p:sp>
        <p:nvSpPr>
          <p:cNvPr id="565278" name="Text Box 30">
            <a:extLst>
              <a:ext uri="{FF2B5EF4-FFF2-40B4-BE49-F238E27FC236}">
                <a16:creationId xmlns:a16="http://schemas.microsoft.com/office/drawing/2014/main" id="{2CED83A9-6808-4B47-8B3F-0EC5B808E33F}"/>
              </a:ext>
            </a:extLst>
          </p:cNvPr>
          <p:cNvSpPr txBox="1">
            <a:spLocks noChangeArrowheads="1"/>
          </p:cNvSpPr>
          <p:nvPr/>
        </p:nvSpPr>
        <p:spPr bwMode="auto">
          <a:xfrm>
            <a:off x="165100" y="3657600"/>
            <a:ext cx="4862513" cy="519113"/>
          </a:xfrm>
          <a:prstGeom prst="rect">
            <a:avLst/>
          </a:prstGeom>
          <a:noFill/>
          <a:ln w="76200" algn="ctr">
            <a:noFill/>
            <a:miter lim="800000"/>
            <a:headEnd/>
            <a:tailEnd/>
          </a:ln>
          <a:effectLst/>
        </p:spPr>
        <p:txBody>
          <a:bodyPr wrap="none">
            <a:spAutoFit/>
          </a:bodyPr>
          <a:lstStyle/>
          <a:p>
            <a:pPr algn="ctr">
              <a:defRPr/>
            </a:pPr>
            <a:r>
              <a:rPr lang="en-US" sz="2800" i="1" u="sng" baseline="0">
                <a:solidFill>
                  <a:schemeClr val="hlink"/>
                </a:solidFill>
                <a:effectLst>
                  <a:outerShdw blurRad="38100" dist="38100" dir="2700000" algn="tl">
                    <a:srgbClr val="C0C0C0"/>
                  </a:outerShdw>
                </a:effectLst>
              </a:rPr>
              <a:t>Topics discussed in this section:</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53CFAE32-5C8D-4854-AA19-73A33FA4CC4E}" type="slidenum">
              <a:rPr lang="en-US" altLang="en-US" sz="1200" baseline="0" smtClean="0">
                <a:solidFill>
                  <a:schemeClr val="bg2"/>
                </a:solidFill>
                <a:latin typeface="Arial" panose="020B0604020202020204" pitchFamily="34" charset="0"/>
              </a:rPr>
              <a:pPr/>
              <a:t>5</a:t>
            </a:fld>
            <a:endParaRPr lang="en-US" altLang="en-US" sz="1200" baseline="0" smtClean="0">
              <a:solidFill>
                <a:schemeClr val="bg2"/>
              </a:solidFill>
              <a:latin typeface="Arial" panose="020B0604020202020204" pitchFamily="34" charset="0"/>
            </a:endParaRPr>
          </a:p>
        </p:txBody>
      </p:sp>
      <p:sp>
        <p:nvSpPr>
          <p:cNvPr id="798740" name="Rectangle 20">
            <a:extLst>
              <a:ext uri="{FF2B5EF4-FFF2-40B4-BE49-F238E27FC236}">
                <a16:creationId xmlns:a16="http://schemas.microsoft.com/office/drawing/2014/main" id="{EAF8F0BC-F85C-47E2-A9DD-3FC329C12DAE}"/>
              </a:ext>
            </a:extLst>
          </p:cNvPr>
          <p:cNvSpPr>
            <a:spLocks noChangeArrowheads="1"/>
          </p:cNvSpPr>
          <p:nvPr/>
        </p:nvSpPr>
        <p:spPr bwMode="auto">
          <a:xfrm>
            <a:off x="0" y="0"/>
            <a:ext cx="9144000" cy="685800"/>
          </a:xfrm>
          <a:prstGeom prst="rect">
            <a:avLst/>
          </a:prstGeom>
          <a:solidFill>
            <a:srgbClr val="33CCFF"/>
          </a:solidFill>
          <a:ln w="9525">
            <a:solidFill>
              <a:schemeClr val="tx1"/>
            </a:solidFill>
            <a:miter lim="800000"/>
            <a:headEnd/>
            <a:tailEnd/>
          </a:ln>
          <a:effectLst/>
        </p:spPr>
        <p:txBody>
          <a:bodyPr wrap="none" anchor="ctr"/>
          <a:lstStyle/>
          <a:p>
            <a:pPr algn="ctr">
              <a:defRPr/>
            </a:pPr>
            <a:endParaRPr lang="en-US" sz="3200" baseline="0">
              <a:effectLst>
                <a:outerShdw blurRad="38100" dist="38100" dir="2700000" algn="tl">
                  <a:srgbClr val="FFFFFF"/>
                </a:outerShdw>
              </a:effectLst>
            </a:endParaRPr>
          </a:p>
        </p:txBody>
      </p:sp>
      <p:sp>
        <p:nvSpPr>
          <p:cNvPr id="13316" name="Text Box 4"/>
          <p:cNvSpPr txBox="1">
            <a:spLocks noChangeArrowheads="1"/>
          </p:cNvSpPr>
          <p:nvPr/>
        </p:nvSpPr>
        <p:spPr bwMode="auto">
          <a:xfrm>
            <a:off x="2736850" y="1600200"/>
            <a:ext cx="4044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Figure 5.1  </a:t>
            </a:r>
            <a:r>
              <a:rPr lang="en-US" altLang="en-US" sz="2000" i="1" baseline="0"/>
              <a:t>A modern block cipher</a:t>
            </a:r>
          </a:p>
        </p:txBody>
      </p:sp>
      <p:pic>
        <p:nvPicPr>
          <p:cNvPr id="13317" name="Picture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7763" y="2366963"/>
            <a:ext cx="6700837" cy="266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8" name="Text Box 19"/>
          <p:cNvSpPr txBox="1">
            <a:spLocks noChangeArrowheads="1"/>
          </p:cNvSpPr>
          <p:nvPr/>
        </p:nvSpPr>
        <p:spPr bwMode="auto">
          <a:xfrm>
            <a:off x="76200" y="30163"/>
            <a:ext cx="2757488"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t>5.1</a:t>
            </a:r>
            <a:r>
              <a:rPr lang="en-US" altLang="en-US" sz="3200" i="1" baseline="0">
                <a:solidFill>
                  <a:schemeClr val="hlink"/>
                </a:solidFill>
              </a:rPr>
              <a:t>   </a:t>
            </a:r>
            <a:r>
              <a:rPr lang="en-US" altLang="en-US" sz="3200" i="1" baseline="0"/>
              <a:t>Continued</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2CD87421-728D-4286-A017-64DCA1CD9CDC}" type="slidenum">
              <a:rPr lang="en-US" altLang="en-US" sz="1200" baseline="0" smtClean="0">
                <a:solidFill>
                  <a:schemeClr val="bg2"/>
                </a:solidFill>
                <a:latin typeface="Arial" panose="020B0604020202020204" pitchFamily="34" charset="0"/>
              </a:rPr>
              <a:pPr/>
              <a:t>6</a:t>
            </a:fld>
            <a:endParaRPr lang="en-US" altLang="en-US" sz="1200" baseline="0" smtClean="0">
              <a:solidFill>
                <a:schemeClr val="bg2"/>
              </a:solidFill>
              <a:latin typeface="Arial" panose="020B0604020202020204" pitchFamily="34" charset="0"/>
            </a:endParaRPr>
          </a:p>
        </p:txBody>
      </p:sp>
      <p:sp>
        <p:nvSpPr>
          <p:cNvPr id="1069058" name="Rectangle 2">
            <a:extLst>
              <a:ext uri="{FF2B5EF4-FFF2-40B4-BE49-F238E27FC236}">
                <a16:creationId xmlns:a16="http://schemas.microsoft.com/office/drawing/2014/main" id="{4D24CE3F-35B9-40A2-942E-9CCE9F1B1928}"/>
              </a:ext>
            </a:extLst>
          </p:cNvPr>
          <p:cNvSpPr>
            <a:spLocks noChangeArrowheads="1"/>
          </p:cNvSpPr>
          <p:nvPr/>
        </p:nvSpPr>
        <p:spPr bwMode="auto">
          <a:xfrm>
            <a:off x="0" y="0"/>
            <a:ext cx="9144000" cy="685800"/>
          </a:xfrm>
          <a:prstGeom prst="rect">
            <a:avLst/>
          </a:prstGeom>
          <a:solidFill>
            <a:srgbClr val="33CCFF"/>
          </a:solidFill>
          <a:ln w="9525">
            <a:solidFill>
              <a:schemeClr val="tx1"/>
            </a:solidFill>
            <a:miter lim="800000"/>
            <a:headEnd/>
            <a:tailEnd/>
          </a:ln>
          <a:effectLst/>
        </p:spPr>
        <p:txBody>
          <a:bodyPr wrap="none" anchor="ctr"/>
          <a:lstStyle/>
          <a:p>
            <a:pPr algn="ctr">
              <a:defRPr/>
            </a:pPr>
            <a:endParaRPr lang="en-US" sz="3200" baseline="0">
              <a:effectLst>
                <a:outerShdw blurRad="38100" dist="38100" dir="2700000" algn="tl">
                  <a:srgbClr val="FFFFFF"/>
                </a:outerShdw>
              </a:effectLst>
            </a:endParaRPr>
          </a:p>
        </p:txBody>
      </p:sp>
      <p:sp>
        <p:nvSpPr>
          <p:cNvPr id="15364" name="Text Box 5"/>
          <p:cNvSpPr txBox="1">
            <a:spLocks noChangeArrowheads="1"/>
          </p:cNvSpPr>
          <p:nvPr/>
        </p:nvSpPr>
        <p:spPr bwMode="auto">
          <a:xfrm>
            <a:off x="76200" y="30163"/>
            <a:ext cx="2757488"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t>5.1</a:t>
            </a:r>
            <a:r>
              <a:rPr lang="en-US" altLang="en-US" sz="3200" i="1" baseline="0">
                <a:solidFill>
                  <a:schemeClr val="hlink"/>
                </a:solidFill>
              </a:rPr>
              <a:t>   </a:t>
            </a:r>
            <a:r>
              <a:rPr lang="en-US" altLang="en-US" sz="3200" i="1" baseline="0"/>
              <a:t>Continued</a:t>
            </a:r>
          </a:p>
        </p:txBody>
      </p:sp>
      <p:sp>
        <p:nvSpPr>
          <p:cNvPr id="15365" name="Text Box 6"/>
          <p:cNvSpPr txBox="1">
            <a:spLocks noChangeArrowheads="1"/>
          </p:cNvSpPr>
          <p:nvPr/>
        </p:nvSpPr>
        <p:spPr bwMode="auto">
          <a:xfrm>
            <a:off x="188912" y="723484"/>
            <a:ext cx="1792288"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bg1"/>
                </a:solidFill>
              </a:rPr>
              <a:t>Example 5.1</a:t>
            </a:r>
            <a:endParaRPr lang="en-US" altLang="en-US" sz="2000" i="1" baseline="0">
              <a:solidFill>
                <a:schemeClr val="bg1"/>
              </a:solidFill>
            </a:endParaRPr>
          </a:p>
        </p:txBody>
      </p:sp>
      <p:sp>
        <p:nvSpPr>
          <p:cNvPr id="1069063" name="Rectangle 7">
            <a:extLst>
              <a:ext uri="{FF2B5EF4-FFF2-40B4-BE49-F238E27FC236}">
                <a16:creationId xmlns:a16="http://schemas.microsoft.com/office/drawing/2014/main" id="{2E3C8C40-AA48-443D-AFC0-08E675499FF2}"/>
              </a:ext>
            </a:extLst>
          </p:cNvPr>
          <p:cNvSpPr>
            <a:spLocks noChangeArrowheads="1"/>
          </p:cNvSpPr>
          <p:nvPr/>
        </p:nvSpPr>
        <p:spPr bwMode="auto">
          <a:xfrm>
            <a:off x="177800" y="1344831"/>
            <a:ext cx="8229600" cy="1990288"/>
          </a:xfrm>
          <a:prstGeom prst="rect">
            <a:avLst/>
          </a:prstGeom>
          <a:noFill/>
          <a:ln w="9525">
            <a:noFill/>
            <a:miter lim="800000"/>
            <a:headEnd/>
            <a:tailEnd/>
          </a:ln>
          <a:effectLst/>
        </p:spPr>
        <p:txBody>
          <a:bodyPr anchor="ctr">
            <a:spAutoFit/>
          </a:bodyPr>
          <a:lstStyle/>
          <a:p>
            <a:pPr algn="just" eaLnBrk="1" hangingPunct="1">
              <a:spcAft>
                <a:spcPts val="1200"/>
              </a:spcAft>
              <a:defRPr/>
            </a:pPr>
            <a:r>
              <a:rPr lang="en-US" sz="2000" baseline="0" dirty="0">
                <a:effectLst>
                  <a:outerShdw blurRad="38100" dist="38100" dir="2700000" algn="tl">
                    <a:srgbClr val="C0C0C0"/>
                  </a:outerShdw>
                </a:effectLst>
              </a:rPr>
              <a:t>How many padding bits must be added to a message of 100 characters if 8-bit ASCII is used for encoding and the block cipher accepts blocks of 64 bits?</a:t>
            </a:r>
          </a:p>
          <a:p>
            <a:pPr algn="just" eaLnBrk="1" hangingPunct="1">
              <a:defRPr/>
            </a:pPr>
            <a:r>
              <a:rPr lang="vi-VN" sz="3200" i="1" dirty="0">
                <a:solidFill>
                  <a:srgbClr val="0070C0"/>
                </a:solidFill>
              </a:rPr>
              <a:t>Bao nhiêu bit đệm phải được thêm vào một thông điệp 100 ký tự nếu 8-bit ASCII được sử dụng để mã hóa </a:t>
            </a:r>
            <a:r>
              <a:rPr lang="vi-VN" sz="3200" i="1">
                <a:solidFill>
                  <a:srgbClr val="0070C0"/>
                </a:solidFill>
              </a:rPr>
              <a:t>và </a:t>
            </a:r>
            <a:r>
              <a:rPr lang="en-US" sz="3200" i="1">
                <a:solidFill>
                  <a:srgbClr val="0070C0"/>
                </a:solidFill>
              </a:rPr>
              <a:t>chấp nhận </a:t>
            </a:r>
            <a:r>
              <a:rPr lang="vi-VN" sz="3200" i="1">
                <a:solidFill>
                  <a:srgbClr val="0070C0"/>
                </a:solidFill>
              </a:rPr>
              <a:t>khối </a:t>
            </a:r>
            <a:r>
              <a:rPr lang="vi-VN" sz="3200" i="1" smtClean="0">
                <a:solidFill>
                  <a:srgbClr val="0070C0"/>
                </a:solidFill>
              </a:rPr>
              <a:t>64 </a:t>
            </a:r>
            <a:r>
              <a:rPr lang="vi-VN" sz="3200" i="1" dirty="0">
                <a:solidFill>
                  <a:srgbClr val="0070C0"/>
                </a:solidFill>
              </a:rPr>
              <a:t>bit?</a:t>
            </a:r>
            <a:endParaRPr lang="en-US" sz="3200" i="1" baseline="0" dirty="0">
              <a:solidFill>
                <a:srgbClr val="0070C0"/>
              </a:solidFill>
              <a:effectLst>
                <a:outerShdw blurRad="38100" dist="38100" dir="2700000" algn="tl">
                  <a:srgbClr val="C0C0C0"/>
                </a:outerShdw>
              </a:effectLst>
            </a:endParaRPr>
          </a:p>
        </p:txBody>
      </p:sp>
      <p:sp>
        <p:nvSpPr>
          <p:cNvPr id="1069064" name="Rectangle 8">
            <a:extLst>
              <a:ext uri="{FF2B5EF4-FFF2-40B4-BE49-F238E27FC236}">
                <a16:creationId xmlns:a16="http://schemas.microsoft.com/office/drawing/2014/main" id="{1D37B016-22BF-4EFA-8EA5-8CD5C13AC2D4}"/>
              </a:ext>
            </a:extLst>
          </p:cNvPr>
          <p:cNvSpPr>
            <a:spLocks noChangeArrowheads="1"/>
          </p:cNvSpPr>
          <p:nvPr/>
        </p:nvSpPr>
        <p:spPr bwMode="auto">
          <a:xfrm>
            <a:off x="177800" y="3742987"/>
            <a:ext cx="8229600" cy="2472472"/>
          </a:xfrm>
          <a:prstGeom prst="rect">
            <a:avLst/>
          </a:prstGeom>
          <a:noFill/>
          <a:ln w="9525">
            <a:noFill/>
            <a:miter lim="800000"/>
            <a:headEnd/>
            <a:tailEnd/>
          </a:ln>
          <a:effectLst/>
        </p:spPr>
        <p:txBody>
          <a:bodyPr anchor="ctr">
            <a:spAutoFit/>
          </a:bodyPr>
          <a:lstStyle/>
          <a:p>
            <a:pPr algn="just" eaLnBrk="1" hangingPunct="1">
              <a:defRPr/>
            </a:pPr>
            <a:r>
              <a:rPr lang="en-US" sz="2000" baseline="0" dirty="0">
                <a:effectLst>
                  <a:outerShdw blurRad="38100" dist="38100" dir="2700000" algn="tl">
                    <a:srgbClr val="C0C0C0"/>
                  </a:outerShdw>
                </a:effectLst>
              </a:rPr>
              <a:t>Encoding 100 characters using 8-bit ASCII results in an 800-bit message. The plaintext must be divisible by 64. If | M | and |Pad| are the length of the message and the length of the padding,</a:t>
            </a:r>
          </a:p>
          <a:p>
            <a:pPr algn="just" eaLnBrk="1" hangingPunct="1">
              <a:defRPr/>
            </a:pPr>
            <a:endParaRPr lang="en-US" sz="2000" baseline="0" dirty="0">
              <a:effectLst>
                <a:outerShdw blurRad="38100" dist="38100" dir="2700000" algn="tl">
                  <a:srgbClr val="C0C0C0"/>
                </a:outerShdw>
              </a:effectLst>
            </a:endParaRPr>
          </a:p>
          <a:p>
            <a:pPr algn="just" eaLnBrk="1" hangingPunct="1">
              <a:defRPr/>
            </a:pPr>
            <a:r>
              <a:rPr lang="vi-VN" sz="3200" i="1" dirty="0">
                <a:solidFill>
                  <a:srgbClr val="0070C0"/>
                </a:solidFill>
              </a:rPr>
              <a:t>Mã hóa 100 ký tự sử dụng 8-bit </a:t>
            </a:r>
            <a:r>
              <a:rPr lang="vi-VN" sz="3200" i="1">
                <a:solidFill>
                  <a:srgbClr val="0070C0"/>
                </a:solidFill>
              </a:rPr>
              <a:t>ASCII </a:t>
            </a:r>
            <a:r>
              <a:rPr lang="en-US" sz="3200" i="1">
                <a:solidFill>
                  <a:srgbClr val="0070C0"/>
                </a:solidFill>
              </a:rPr>
              <a:t>nên thông điệp có </a:t>
            </a:r>
            <a:r>
              <a:rPr lang="vi-VN" sz="3200" i="1">
                <a:solidFill>
                  <a:srgbClr val="0070C0"/>
                </a:solidFill>
              </a:rPr>
              <a:t>800-bit</a:t>
            </a:r>
            <a:r>
              <a:rPr lang="vi-VN" sz="3200" i="1" dirty="0">
                <a:solidFill>
                  <a:srgbClr val="0070C0"/>
                </a:solidFill>
              </a:rPr>
              <a:t>. Bản rõ phải chia hết cho 64</a:t>
            </a:r>
            <a:r>
              <a:rPr lang="vi-VN" sz="3200" i="1">
                <a:solidFill>
                  <a:srgbClr val="0070C0"/>
                </a:solidFill>
              </a:rPr>
              <a:t>. </a:t>
            </a:r>
            <a:endParaRPr lang="en-US" sz="3200" i="1" smtClean="0">
              <a:solidFill>
                <a:srgbClr val="0070C0"/>
              </a:solidFill>
            </a:endParaRPr>
          </a:p>
          <a:p>
            <a:pPr algn="just" eaLnBrk="1" hangingPunct="1">
              <a:defRPr/>
            </a:pPr>
            <a:r>
              <a:rPr lang="en-US" sz="3200" i="1" smtClean="0">
                <a:solidFill>
                  <a:srgbClr val="0070C0"/>
                </a:solidFill>
              </a:rPr>
              <a:t>Gọi</a:t>
            </a:r>
            <a:r>
              <a:rPr lang="vi-VN" sz="3200" i="1" smtClean="0">
                <a:solidFill>
                  <a:srgbClr val="0070C0"/>
                </a:solidFill>
              </a:rPr>
              <a:t> </a:t>
            </a:r>
            <a:r>
              <a:rPr lang="vi-VN" sz="3200" i="1" dirty="0">
                <a:solidFill>
                  <a:srgbClr val="0070C0"/>
                </a:solidFill>
              </a:rPr>
              <a:t>| M | và | Pad | là độ dài của tin nhắn và chiều dài </a:t>
            </a:r>
            <a:r>
              <a:rPr lang="vi-VN" sz="3200" i="1">
                <a:solidFill>
                  <a:srgbClr val="0070C0"/>
                </a:solidFill>
              </a:rPr>
              <a:t>của </a:t>
            </a:r>
            <a:r>
              <a:rPr lang="vi-VN" sz="3200" i="1" smtClean="0">
                <a:solidFill>
                  <a:srgbClr val="0070C0"/>
                </a:solidFill>
              </a:rPr>
              <a:t>đệm</a:t>
            </a:r>
            <a:endParaRPr lang="en-US" sz="3200" i="1" baseline="0" dirty="0">
              <a:solidFill>
                <a:srgbClr val="0070C0"/>
              </a:solidFill>
              <a:effectLst>
                <a:outerShdw blurRad="38100" dist="38100" dir="2700000" algn="tl">
                  <a:srgbClr val="C0C0C0"/>
                </a:outerShdw>
              </a:effectLst>
            </a:endParaRPr>
          </a:p>
        </p:txBody>
      </p:sp>
      <p:sp>
        <p:nvSpPr>
          <p:cNvPr id="1069065" name="Rectangle 9">
            <a:extLst>
              <a:ext uri="{FF2B5EF4-FFF2-40B4-BE49-F238E27FC236}">
                <a16:creationId xmlns:a16="http://schemas.microsoft.com/office/drawing/2014/main" id="{B9CD6588-22FD-4F04-AB84-4EB7BD9C0E00}"/>
              </a:ext>
            </a:extLst>
          </p:cNvPr>
          <p:cNvSpPr>
            <a:spLocks noChangeArrowheads="1"/>
          </p:cNvSpPr>
          <p:nvPr/>
        </p:nvSpPr>
        <p:spPr bwMode="auto">
          <a:xfrm>
            <a:off x="457200" y="3336667"/>
            <a:ext cx="8229600" cy="457200"/>
          </a:xfrm>
          <a:prstGeom prst="rect">
            <a:avLst/>
          </a:prstGeom>
          <a:noFill/>
          <a:ln w="9525">
            <a:noFill/>
            <a:miter lim="800000"/>
            <a:headEnd/>
            <a:tailEnd/>
          </a:ln>
          <a:effectLst/>
        </p:spPr>
        <p:txBody>
          <a:bodyPr anchor="ctr">
            <a:spAutoFit/>
          </a:bodyPr>
          <a:lstStyle/>
          <a:p>
            <a:pPr algn="just" eaLnBrk="1" hangingPunct="1">
              <a:defRPr/>
            </a:pPr>
            <a:r>
              <a:rPr lang="en-US" baseline="0" dirty="0">
                <a:solidFill>
                  <a:schemeClr val="hlink"/>
                </a:solidFill>
                <a:effectLst>
                  <a:outerShdw blurRad="38100" dist="38100" dir="2700000" algn="tl">
                    <a:srgbClr val="C0C0C0"/>
                  </a:outerShdw>
                </a:effectLst>
              </a:rPr>
              <a:t>Solution</a:t>
            </a:r>
          </a:p>
        </p:txBody>
      </p:sp>
      <p:pic>
        <p:nvPicPr>
          <p:cNvPr id="15369"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6231" y="6106319"/>
            <a:ext cx="8491538" cy="58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405E93C6-EA06-4253-B9BC-699C102732C4}" type="slidenum">
              <a:rPr lang="en-US" altLang="en-US" sz="1200" baseline="0" smtClean="0">
                <a:solidFill>
                  <a:schemeClr val="bg2"/>
                </a:solidFill>
                <a:latin typeface="Arial" panose="020B0604020202020204" pitchFamily="34" charset="0"/>
              </a:rPr>
              <a:pPr/>
              <a:t>7</a:t>
            </a:fld>
            <a:endParaRPr lang="en-US" altLang="en-US" sz="1200" baseline="0" smtClean="0">
              <a:solidFill>
                <a:schemeClr val="bg2"/>
              </a:solidFill>
              <a:latin typeface="Arial" panose="020B0604020202020204" pitchFamily="34" charset="0"/>
            </a:endParaRPr>
          </a:p>
        </p:txBody>
      </p:sp>
      <p:sp>
        <p:nvSpPr>
          <p:cNvPr id="17411" name="Rectangle 2"/>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7412" name="Rectangle 3"/>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7413" name="Rectangle 4"/>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7414" name="Rectangle 5"/>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7415" name="Rectangle 6"/>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7416" name="Rectangle 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7417" name="Rectangle 8"/>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7418" name="Rectangle 9"/>
          <p:cNvSpPr>
            <a:spLocks noChangeArrowheads="1"/>
          </p:cNvSpPr>
          <p:nvPr/>
        </p:nvSpPr>
        <p:spPr bwMode="auto">
          <a:xfrm>
            <a:off x="228600" y="1066800"/>
            <a:ext cx="8686800" cy="184665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spcAft>
                <a:spcPts val="1200"/>
              </a:spcAft>
            </a:pPr>
            <a:r>
              <a:rPr lang="en-US" altLang="en-US" sz="2800" i="1" baseline="0"/>
              <a:t>A modern block cipher can be designed to act as a substitution cipher or a transposition cipher. </a:t>
            </a:r>
          </a:p>
          <a:p>
            <a:pPr algn="just"/>
            <a:r>
              <a:rPr lang="en-US" altLang="en-US" sz="3600" i="1">
                <a:solidFill>
                  <a:srgbClr val="0070C0"/>
                </a:solidFill>
              </a:rPr>
              <a:t>Mật mã </a:t>
            </a:r>
            <a:r>
              <a:rPr lang="vi-VN" altLang="en-US" sz="3600" i="1">
                <a:solidFill>
                  <a:srgbClr val="0070C0"/>
                </a:solidFill>
              </a:rPr>
              <a:t>khối hiện đại có thể được thiết kế để hoạt động như một mật mã thay thế hoặc một mật mã chuyển vị.</a:t>
            </a:r>
            <a:endParaRPr lang="en-US" altLang="en-US" sz="3600" i="1">
              <a:solidFill>
                <a:srgbClr val="0070C0"/>
              </a:solidFill>
            </a:endParaRPr>
          </a:p>
        </p:txBody>
      </p:sp>
      <p:sp>
        <p:nvSpPr>
          <p:cNvPr id="17419" name="Text Box 10"/>
          <p:cNvSpPr txBox="1">
            <a:spLocks noChangeArrowheads="1"/>
          </p:cNvSpPr>
          <p:nvPr/>
        </p:nvSpPr>
        <p:spPr bwMode="auto">
          <a:xfrm>
            <a:off x="1143000" y="0"/>
            <a:ext cx="61214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5.1.1  Substitution or Transposition</a:t>
            </a:r>
          </a:p>
        </p:txBody>
      </p:sp>
      <p:sp>
        <p:nvSpPr>
          <p:cNvPr id="907283" name="Line 19">
            <a:extLst>
              <a:ext uri="{FF2B5EF4-FFF2-40B4-BE49-F238E27FC236}">
                <a16:creationId xmlns:a16="http://schemas.microsoft.com/office/drawing/2014/main" id="{7E9A5D3A-DC1F-4039-9FDB-C8D8A47C0140}"/>
              </a:ext>
            </a:extLst>
          </p:cNvPr>
          <p:cNvSpPr>
            <a:spLocks noChangeShapeType="1"/>
          </p:cNvSpPr>
          <p:nvPr/>
        </p:nvSpPr>
        <p:spPr bwMode="auto">
          <a:xfrm>
            <a:off x="366713" y="4078446"/>
            <a:ext cx="8153400" cy="0"/>
          </a:xfrm>
          <a:prstGeom prst="line">
            <a:avLst/>
          </a:prstGeom>
          <a:noFill/>
          <a:ln w="76200">
            <a:solidFill>
              <a:srgbClr val="009900"/>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
        <p:nvSpPr>
          <p:cNvPr id="907284" name="Line 20">
            <a:extLst>
              <a:ext uri="{FF2B5EF4-FFF2-40B4-BE49-F238E27FC236}">
                <a16:creationId xmlns:a16="http://schemas.microsoft.com/office/drawing/2014/main" id="{419B1D96-99F6-4615-B640-E38ABBA104C5}"/>
              </a:ext>
            </a:extLst>
          </p:cNvPr>
          <p:cNvSpPr>
            <a:spLocks noChangeShapeType="1"/>
          </p:cNvSpPr>
          <p:nvPr/>
        </p:nvSpPr>
        <p:spPr bwMode="auto">
          <a:xfrm>
            <a:off x="458788" y="5029200"/>
            <a:ext cx="8153400" cy="0"/>
          </a:xfrm>
          <a:prstGeom prst="line">
            <a:avLst/>
          </a:prstGeom>
          <a:noFill/>
          <a:ln w="76200">
            <a:solidFill>
              <a:srgbClr val="009900"/>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
        <p:nvSpPr>
          <p:cNvPr id="17422" name="Rectangle 21"/>
          <p:cNvSpPr>
            <a:spLocks noChangeArrowheads="1"/>
          </p:cNvSpPr>
          <p:nvPr/>
        </p:nvSpPr>
        <p:spPr bwMode="auto">
          <a:xfrm>
            <a:off x="366713" y="4131944"/>
            <a:ext cx="8077200" cy="1554163"/>
          </a:xfrm>
          <a:prstGeom prst="rect">
            <a:avLst/>
          </a:prstGeom>
          <a:solidFill>
            <a:srgbClr val="99FF33"/>
          </a:solidFill>
          <a:ln>
            <a:noFill/>
          </a:ln>
          <a:extLst>
            <a:ext uri="{91240B29-F687-4F45-9708-019B960494DF}">
              <a14:hiddenLine xmlns:a14="http://schemas.microsoft.com/office/drawing/2010/main" w="76200" algn="ctr">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a:r>
              <a:rPr lang="en-US" altLang="en-US" sz="3200" baseline="0"/>
              <a:t>To be resistant to exhaustive-search attack, </a:t>
            </a:r>
            <a:br>
              <a:rPr lang="en-US" altLang="en-US" sz="3200" baseline="0"/>
            </a:br>
            <a:r>
              <a:rPr lang="en-US" altLang="en-US" sz="3200" baseline="0"/>
              <a:t>a modern block cipher needs to be</a:t>
            </a:r>
          </a:p>
          <a:p>
            <a:pPr algn="ctr"/>
            <a:r>
              <a:rPr lang="en-US" altLang="en-US" sz="3200" baseline="0"/>
              <a:t>designed as a substitution cipher.</a:t>
            </a:r>
          </a:p>
        </p:txBody>
      </p:sp>
      <p:grpSp>
        <p:nvGrpSpPr>
          <p:cNvPr id="17423" name="Group 22"/>
          <p:cNvGrpSpPr>
            <a:grpSpLocks/>
          </p:cNvGrpSpPr>
          <p:nvPr/>
        </p:nvGrpSpPr>
        <p:grpSpPr bwMode="auto">
          <a:xfrm>
            <a:off x="366713" y="3468846"/>
            <a:ext cx="1143000" cy="566738"/>
            <a:chOff x="1200" y="1248"/>
            <a:chExt cx="720" cy="357"/>
          </a:xfrm>
        </p:grpSpPr>
        <p:pic>
          <p:nvPicPr>
            <p:cNvPr id="17425" name="Picture 2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0" y="1248"/>
              <a:ext cx="720" cy="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26" name="Text Box 24"/>
            <p:cNvSpPr txBox="1">
              <a:spLocks noChangeArrowheads="1"/>
            </p:cNvSpPr>
            <p:nvPr/>
          </p:nvSpPr>
          <p:spPr bwMode="auto">
            <a:xfrm>
              <a:off x="1284" y="1248"/>
              <a:ext cx="55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2800" i="1" baseline="0">
                  <a:solidFill>
                    <a:schemeClr val="hlink"/>
                  </a:solidFill>
                </a:rPr>
                <a:t>Note</a:t>
              </a:r>
            </a:p>
          </p:txBody>
        </p:sp>
      </p:grpSp>
      <p:sp>
        <p:nvSpPr>
          <p:cNvPr id="17424" name="Rectangle 1"/>
          <p:cNvSpPr>
            <a:spLocks noChangeArrowheads="1"/>
          </p:cNvSpPr>
          <p:nvPr/>
        </p:nvSpPr>
        <p:spPr bwMode="auto">
          <a:xfrm>
            <a:off x="505778" y="5850055"/>
            <a:ext cx="821213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vi-VN" altLang="en-US" sz="3600" i="1">
                <a:solidFill>
                  <a:srgbClr val="0070C0"/>
                </a:solidFill>
              </a:rPr>
              <a:t>Để có khả năng chống tấn </a:t>
            </a:r>
            <a:r>
              <a:rPr lang="en-US" altLang="en-US" sz="3600" i="1">
                <a:solidFill>
                  <a:srgbClr val="0070C0"/>
                </a:solidFill>
              </a:rPr>
              <a:t>tìm kiếm một các toàn diện</a:t>
            </a:r>
            <a:r>
              <a:rPr lang="vi-VN" altLang="en-US" sz="3600" i="1">
                <a:solidFill>
                  <a:srgbClr val="0070C0"/>
                </a:solidFill>
              </a:rPr>
              <a:t>? </a:t>
            </a:r>
            <a:r>
              <a:rPr lang="en-US" altLang="en-US" sz="3600" i="1" smtClean="0">
                <a:solidFill>
                  <a:srgbClr val="0070C0"/>
                </a:solidFill>
              </a:rPr>
              <a:t>Mật </a:t>
            </a:r>
            <a:r>
              <a:rPr lang="vi-VN" altLang="en-US" sz="3600" i="1" smtClean="0">
                <a:solidFill>
                  <a:srgbClr val="0070C0"/>
                </a:solidFill>
              </a:rPr>
              <a:t>mã khối </a:t>
            </a:r>
            <a:r>
              <a:rPr lang="vi-VN" altLang="en-US" sz="3600" i="1">
                <a:solidFill>
                  <a:srgbClr val="0070C0"/>
                </a:solidFill>
              </a:rPr>
              <a:t>hiện đại cần phải được thiết kế như một mật mã thay thế.</a:t>
            </a:r>
            <a:endParaRPr lang="en-US" altLang="en-US" sz="3600" i="1">
              <a:solidFill>
                <a:srgbClr val="0070C0"/>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Text Box 2"/>
          <p:cNvSpPr txBox="1">
            <a:spLocks noChangeArrowheads="1"/>
          </p:cNvSpPr>
          <p:nvPr/>
        </p:nvSpPr>
        <p:spPr bwMode="auto">
          <a:xfrm>
            <a:off x="1031875" y="457200"/>
            <a:ext cx="1792288"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bg1"/>
                </a:solidFill>
              </a:rPr>
              <a:t>Example 5.2</a:t>
            </a:r>
            <a:endParaRPr lang="en-US" altLang="en-US" sz="2000" i="1" baseline="0">
              <a:solidFill>
                <a:schemeClr val="bg1"/>
              </a:solidFill>
            </a:endParaRPr>
          </a:p>
        </p:txBody>
      </p:sp>
      <p:sp>
        <p:nvSpPr>
          <p:cNvPr id="19460" name="Rectangle 3"/>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9461" name="Rectangle 4"/>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9462" name="Rectangle 5"/>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9463" name="Rectangle 6"/>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9464" name="Rectangle 7"/>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9465" name="Rectangle 8"/>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9466" name="Rectangle 9"/>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9467" name="Text Box 10"/>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5.1.1    </a:t>
            </a:r>
            <a:r>
              <a:rPr lang="en-US" altLang="en-US" sz="3200" i="1" baseline="0"/>
              <a:t>Continued</a:t>
            </a:r>
          </a:p>
        </p:txBody>
      </p:sp>
      <p:sp>
        <p:nvSpPr>
          <p:cNvPr id="911371" name="Rectangle 11">
            <a:extLst>
              <a:ext uri="{FF2B5EF4-FFF2-40B4-BE49-F238E27FC236}">
                <a16:creationId xmlns:a16="http://schemas.microsoft.com/office/drawing/2014/main" id="{8D9A823D-7CF8-4FBC-B1BB-EEA0E547E40B}"/>
              </a:ext>
            </a:extLst>
          </p:cNvPr>
          <p:cNvSpPr>
            <a:spLocks noChangeArrowheads="1"/>
          </p:cNvSpPr>
          <p:nvPr/>
        </p:nvSpPr>
        <p:spPr bwMode="auto">
          <a:xfrm>
            <a:off x="280194" y="1068130"/>
            <a:ext cx="8551862" cy="5447645"/>
          </a:xfrm>
          <a:prstGeom prst="rect">
            <a:avLst/>
          </a:prstGeom>
          <a:noFill/>
          <a:ln w="9525">
            <a:noFill/>
            <a:miter lim="800000"/>
            <a:headEnd/>
            <a:tailEnd/>
          </a:ln>
          <a:effectLst/>
        </p:spPr>
        <p:txBody>
          <a:bodyPr wrap="square" anchor="ctr">
            <a:spAutoFit/>
          </a:bodyPr>
          <a:lstStyle/>
          <a:p>
            <a:pPr algn="just" eaLnBrk="1" hangingPunct="1">
              <a:defRPr/>
            </a:pPr>
            <a:r>
              <a:rPr lang="en-US" baseline="0" smtClean="0">
                <a:effectLst>
                  <a:outerShdw blurRad="38100" dist="38100" dir="2700000" algn="tl">
                    <a:srgbClr val="C0C0C0"/>
                  </a:outerShdw>
                </a:effectLst>
              </a:rPr>
              <a:t>Suppose that we have a block cipher where </a:t>
            </a:r>
            <a:r>
              <a:rPr lang="en-US" i="1" baseline="0" smtClean="0">
                <a:effectLst>
                  <a:outerShdw blurRad="38100" dist="38100" dir="2700000" algn="tl">
                    <a:srgbClr val="C0C0C0"/>
                  </a:outerShdw>
                </a:effectLst>
              </a:rPr>
              <a:t>n</a:t>
            </a:r>
            <a:r>
              <a:rPr lang="en-US" baseline="0" smtClean="0">
                <a:effectLst>
                  <a:outerShdw blurRad="38100" dist="38100" dir="2700000" algn="tl">
                    <a:srgbClr val="C0C0C0"/>
                  </a:outerShdw>
                </a:effectLst>
              </a:rPr>
              <a:t> = 64. If there are 10 1’s in the ciphertext, how many trial-and-error tests does Eve need to do to recover the plaintext from the intercepted ciphertext in each of the following cases?</a:t>
            </a:r>
          </a:p>
          <a:p>
            <a:pPr algn="just" eaLnBrk="1" hangingPunct="1">
              <a:defRPr/>
            </a:pPr>
            <a:r>
              <a:rPr lang="en-US" baseline="0" smtClean="0">
                <a:effectLst>
                  <a:outerShdw blurRad="38100" dist="38100" dir="2700000" algn="tl">
                    <a:srgbClr val="C0C0C0"/>
                  </a:outerShdw>
                </a:effectLst>
              </a:rPr>
              <a:t> a.   The cipher is designed as a substitution cipher.</a:t>
            </a:r>
          </a:p>
          <a:p>
            <a:pPr algn="just" eaLnBrk="1" hangingPunct="1">
              <a:defRPr/>
            </a:pPr>
            <a:r>
              <a:rPr lang="en-US" baseline="0" smtClean="0">
                <a:effectLst>
                  <a:outerShdw blurRad="38100" dist="38100" dir="2700000" algn="tl">
                    <a:srgbClr val="C0C0C0"/>
                  </a:outerShdw>
                </a:effectLst>
              </a:rPr>
              <a:t> b.   The cipher is designed as a transposition cipher.</a:t>
            </a:r>
          </a:p>
          <a:p>
            <a:pPr algn="just" eaLnBrk="1" hangingPunct="1">
              <a:defRPr/>
            </a:pPr>
            <a:endParaRPr lang="en-US" sz="3600" i="1" baseline="0" smtClean="0">
              <a:solidFill>
                <a:srgbClr val="0070C0"/>
              </a:solidFill>
              <a:effectLst>
                <a:outerShdw blurRad="38100" dist="38100" dir="2700000" algn="tl">
                  <a:srgbClr val="C0C0C0"/>
                </a:outerShdw>
              </a:effectLst>
            </a:endParaRPr>
          </a:p>
          <a:p>
            <a:pPr algn="just" eaLnBrk="1" hangingPunct="1">
              <a:defRPr/>
            </a:pPr>
            <a:r>
              <a:rPr lang="vi-VN" sz="3600" i="1" smtClean="0">
                <a:solidFill>
                  <a:srgbClr val="0070C0"/>
                </a:solidFill>
              </a:rPr>
              <a:t>Giả </a:t>
            </a:r>
            <a:r>
              <a:rPr lang="vi-VN" sz="3600" i="1">
                <a:solidFill>
                  <a:srgbClr val="0070C0"/>
                </a:solidFill>
              </a:rPr>
              <a:t>sử </a:t>
            </a:r>
            <a:r>
              <a:rPr lang="en-US" sz="3600" i="1">
                <a:solidFill>
                  <a:srgbClr val="0070C0"/>
                </a:solidFill>
              </a:rPr>
              <a:t>chúng ta có mật mã</a:t>
            </a:r>
            <a:r>
              <a:rPr lang="vi-VN" sz="3600" i="1">
                <a:solidFill>
                  <a:srgbClr val="0070C0"/>
                </a:solidFill>
              </a:rPr>
              <a:t> khối </a:t>
            </a:r>
            <a:r>
              <a:rPr lang="en-US" sz="3600" i="1">
                <a:solidFill>
                  <a:srgbClr val="0070C0"/>
                </a:solidFill>
              </a:rPr>
              <a:t>với </a:t>
            </a:r>
            <a:r>
              <a:rPr lang="vi-VN" sz="3600" i="1">
                <a:solidFill>
                  <a:srgbClr val="0070C0"/>
                </a:solidFill>
              </a:rPr>
              <a:t>n = 64. </a:t>
            </a:r>
            <a:r>
              <a:rPr lang="en-US" sz="3600" i="1">
                <a:solidFill>
                  <a:srgbClr val="0070C0"/>
                </a:solidFill>
              </a:rPr>
              <a:t>Thực hiện</a:t>
            </a:r>
            <a:r>
              <a:rPr lang="vi-VN" sz="3600" i="1">
                <a:solidFill>
                  <a:srgbClr val="0070C0"/>
                </a:solidFill>
              </a:rPr>
              <a:t> 10 </a:t>
            </a:r>
            <a:r>
              <a:rPr lang="en-US" sz="3600" i="1" smtClean="0">
                <a:solidFill>
                  <a:srgbClr val="0070C0"/>
                </a:solidFill>
              </a:rPr>
              <a:t>lần</a:t>
            </a:r>
            <a:r>
              <a:rPr lang="vi-VN" sz="3600" i="1" smtClean="0">
                <a:solidFill>
                  <a:srgbClr val="0070C0"/>
                </a:solidFill>
              </a:rPr>
              <a:t> </a:t>
            </a:r>
            <a:r>
              <a:rPr lang="vi-VN" sz="3600" i="1">
                <a:solidFill>
                  <a:srgbClr val="0070C0"/>
                </a:solidFill>
              </a:rPr>
              <a:t>trong các bản mã, </a:t>
            </a:r>
            <a:r>
              <a:rPr lang="en-US" sz="3600" i="1">
                <a:solidFill>
                  <a:srgbClr val="0070C0"/>
                </a:solidFill>
              </a:rPr>
              <a:t>kẻ xấu phải thử nghiệm </a:t>
            </a:r>
            <a:r>
              <a:rPr lang="vi-VN" sz="3600" i="1">
                <a:solidFill>
                  <a:srgbClr val="0070C0"/>
                </a:solidFill>
              </a:rPr>
              <a:t>bao nhiêu </a:t>
            </a:r>
            <a:r>
              <a:rPr lang="en-US" sz="3600" i="1">
                <a:solidFill>
                  <a:srgbClr val="0070C0"/>
                </a:solidFill>
              </a:rPr>
              <a:t>lần bị</a:t>
            </a:r>
            <a:r>
              <a:rPr lang="vi-VN" sz="3600" i="1">
                <a:solidFill>
                  <a:srgbClr val="0070C0"/>
                </a:solidFill>
              </a:rPr>
              <a:t> lỗi để khôi phục lại bản rõ từ bản mã trong mỗi trường hợp sau đây?</a:t>
            </a:r>
            <a:endParaRPr lang="en-US" sz="3600" i="1">
              <a:solidFill>
                <a:srgbClr val="0070C0"/>
              </a:solidFill>
            </a:endParaRPr>
          </a:p>
          <a:p>
            <a:pPr algn="just" eaLnBrk="1" hangingPunct="1">
              <a:defRPr/>
            </a:pPr>
            <a:r>
              <a:rPr lang="vi-VN" sz="3600" i="1" smtClean="0">
                <a:solidFill>
                  <a:srgbClr val="0070C0"/>
                </a:solidFill>
              </a:rPr>
              <a:t/>
            </a:r>
            <a:br>
              <a:rPr lang="vi-VN" sz="3600" i="1" smtClean="0">
                <a:solidFill>
                  <a:srgbClr val="0070C0"/>
                </a:solidFill>
              </a:rPr>
            </a:br>
            <a:r>
              <a:rPr lang="en-US" sz="3600" i="1" smtClean="0">
                <a:solidFill>
                  <a:srgbClr val="0070C0"/>
                </a:solidFill>
              </a:rPr>
              <a:t>a. Mật </a:t>
            </a:r>
            <a:r>
              <a:rPr lang="en-US" sz="3600" i="1">
                <a:solidFill>
                  <a:srgbClr val="0070C0"/>
                </a:solidFill>
              </a:rPr>
              <a:t>mã </a:t>
            </a:r>
            <a:r>
              <a:rPr lang="vi-VN" sz="3600" i="1">
                <a:solidFill>
                  <a:srgbClr val="0070C0"/>
                </a:solidFill>
              </a:rPr>
              <a:t>được </a:t>
            </a:r>
            <a:r>
              <a:rPr lang="vi-VN" sz="3600" i="1" smtClean="0">
                <a:solidFill>
                  <a:srgbClr val="0070C0"/>
                </a:solidFill>
              </a:rPr>
              <a:t>thiết kế như một mật mã thay thế.</a:t>
            </a:r>
            <a:br>
              <a:rPr lang="vi-VN" sz="3600" i="1" smtClean="0">
                <a:solidFill>
                  <a:srgbClr val="0070C0"/>
                </a:solidFill>
              </a:rPr>
            </a:br>
            <a:r>
              <a:rPr lang="vi-VN" sz="3600" i="1" smtClean="0">
                <a:solidFill>
                  <a:srgbClr val="0070C0"/>
                </a:solidFill>
              </a:rPr>
              <a:t>b. </a:t>
            </a:r>
            <a:r>
              <a:rPr lang="en-US" sz="3600" i="1">
                <a:solidFill>
                  <a:srgbClr val="0070C0"/>
                </a:solidFill>
              </a:rPr>
              <a:t>Mật mã </a:t>
            </a:r>
            <a:r>
              <a:rPr lang="vi-VN" sz="3600" i="1">
                <a:solidFill>
                  <a:srgbClr val="0070C0"/>
                </a:solidFill>
              </a:rPr>
              <a:t>được thiết </a:t>
            </a:r>
            <a:r>
              <a:rPr lang="vi-VN" sz="3600" i="1" smtClean="0">
                <a:solidFill>
                  <a:srgbClr val="0070C0"/>
                </a:solidFill>
              </a:rPr>
              <a:t>kế như một mật mã chuyển vị.</a:t>
            </a:r>
            <a:endParaRPr lang="en-US" sz="3600" i="1" baseline="0" dirty="0">
              <a:solidFill>
                <a:srgbClr val="0070C0"/>
              </a:solidFill>
              <a:effectLst>
                <a:outerShdw blurRad="38100" dist="38100" dir="2700000" algn="tl">
                  <a:srgbClr val="C0C0C0"/>
                </a:outerShdw>
              </a:effectLs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1"/>
          <p:cNvSpPr>
            <a:spLocks noGrp="1"/>
          </p:cNvSpPr>
          <p:nvPr>
            <p:ph type="sldNum" sz="quarter" idx="10"/>
          </p:nvPr>
        </p:nvSpPr>
        <p:spPr>
          <a:xfrm>
            <a:off x="144939" y="6377625"/>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7D37DAAF-7798-4417-A931-3580ED9FC2FC}" type="slidenum">
              <a:rPr lang="en-US" altLang="en-US" sz="1200" baseline="0" smtClean="0">
                <a:solidFill>
                  <a:schemeClr val="bg2"/>
                </a:solidFill>
                <a:latin typeface="Arial" panose="020B0604020202020204" pitchFamily="34" charset="0"/>
              </a:rPr>
              <a:pPr/>
              <a:t>9</a:t>
            </a:fld>
            <a:endParaRPr lang="en-US" altLang="en-US" sz="1200" baseline="0" smtClean="0">
              <a:solidFill>
                <a:schemeClr val="bg2"/>
              </a:solidFill>
              <a:latin typeface="Arial" panose="020B0604020202020204" pitchFamily="34" charset="0"/>
            </a:endParaRPr>
          </a:p>
        </p:txBody>
      </p:sp>
      <p:sp>
        <p:nvSpPr>
          <p:cNvPr id="19459" name="Text Box 2"/>
          <p:cNvSpPr txBox="1">
            <a:spLocks noChangeArrowheads="1"/>
          </p:cNvSpPr>
          <p:nvPr/>
        </p:nvSpPr>
        <p:spPr bwMode="auto">
          <a:xfrm>
            <a:off x="1031875" y="457200"/>
            <a:ext cx="1792288"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bg1"/>
                </a:solidFill>
              </a:rPr>
              <a:t>Example 5.2</a:t>
            </a:r>
            <a:endParaRPr lang="en-US" altLang="en-US" sz="2000" i="1" baseline="0">
              <a:solidFill>
                <a:schemeClr val="bg1"/>
              </a:solidFill>
            </a:endParaRPr>
          </a:p>
        </p:txBody>
      </p:sp>
      <p:sp>
        <p:nvSpPr>
          <p:cNvPr id="19460" name="Rectangle 3"/>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9461" name="Rectangle 4"/>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9462" name="Rectangle 5"/>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9463" name="Rectangle 6"/>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9464" name="Rectangle 7"/>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9465" name="Rectangle 8"/>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9466" name="Rectangle 9"/>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9467" name="Text Box 10"/>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5.1.1    </a:t>
            </a:r>
            <a:r>
              <a:rPr lang="en-US" altLang="en-US" sz="3200" i="1" baseline="0"/>
              <a:t>Continued</a:t>
            </a:r>
          </a:p>
        </p:txBody>
      </p:sp>
      <p:sp>
        <p:nvSpPr>
          <p:cNvPr id="911372" name="Rectangle 12">
            <a:extLst>
              <a:ext uri="{FF2B5EF4-FFF2-40B4-BE49-F238E27FC236}">
                <a16:creationId xmlns:a16="http://schemas.microsoft.com/office/drawing/2014/main" id="{9DE7228E-D5ED-4785-B787-655950D9E30D}"/>
              </a:ext>
            </a:extLst>
          </p:cNvPr>
          <p:cNvSpPr>
            <a:spLocks noChangeArrowheads="1"/>
          </p:cNvSpPr>
          <p:nvPr/>
        </p:nvSpPr>
        <p:spPr bwMode="auto">
          <a:xfrm>
            <a:off x="214313" y="1539559"/>
            <a:ext cx="8229600" cy="2462213"/>
          </a:xfrm>
          <a:prstGeom prst="rect">
            <a:avLst/>
          </a:prstGeom>
          <a:noFill/>
          <a:ln w="9525">
            <a:noFill/>
            <a:miter lim="800000"/>
            <a:headEnd/>
            <a:tailEnd/>
          </a:ln>
          <a:effectLst/>
        </p:spPr>
        <p:txBody>
          <a:bodyPr anchor="ctr">
            <a:spAutoFit/>
          </a:bodyPr>
          <a:lstStyle/>
          <a:p>
            <a:pPr algn="just" eaLnBrk="1" hangingPunct="1">
              <a:spcAft>
                <a:spcPts val="1200"/>
              </a:spcAft>
              <a:defRPr/>
            </a:pPr>
            <a:r>
              <a:rPr lang="en-US" baseline="0" smtClean="0">
                <a:effectLst>
                  <a:outerShdw blurRad="38100" dist="38100" dir="2700000" algn="tl">
                    <a:srgbClr val="C0C0C0"/>
                  </a:outerShdw>
                </a:effectLst>
              </a:rPr>
              <a:t>a. In </a:t>
            </a:r>
            <a:r>
              <a:rPr lang="en-US" baseline="0" dirty="0">
                <a:effectLst>
                  <a:outerShdw blurRad="38100" dist="38100" dir="2700000" algn="tl">
                    <a:srgbClr val="C0C0C0"/>
                  </a:outerShdw>
                </a:effectLst>
              </a:rPr>
              <a:t>the first case, Eve has no idea how many 1’s are in the plaintext. Eve needs to try all possible 2</a:t>
            </a:r>
            <a:r>
              <a:rPr lang="en-US" dirty="0">
                <a:effectLst>
                  <a:outerShdw blurRad="38100" dist="38100" dir="2700000" algn="tl">
                    <a:srgbClr val="C0C0C0"/>
                  </a:outerShdw>
                </a:effectLst>
              </a:rPr>
              <a:t>64</a:t>
            </a:r>
            <a:r>
              <a:rPr lang="en-US" baseline="0" dirty="0">
                <a:effectLst>
                  <a:outerShdw blurRad="38100" dist="38100" dir="2700000" algn="tl">
                    <a:srgbClr val="C0C0C0"/>
                  </a:outerShdw>
                </a:effectLst>
              </a:rPr>
              <a:t> 64-bit blocks to find one that makes sense. </a:t>
            </a:r>
          </a:p>
          <a:p>
            <a:pPr algn="just" eaLnBrk="1" hangingPunct="1">
              <a:defRPr/>
            </a:pPr>
            <a:r>
              <a:rPr lang="en-US" i="1" baseline="0" smtClean="0">
                <a:solidFill>
                  <a:srgbClr val="0070C0"/>
                </a:solidFill>
                <a:effectLst>
                  <a:outerShdw blurRad="38100" dist="38100" dir="2700000" algn="tl">
                    <a:srgbClr val="C0C0C0"/>
                  </a:outerShdw>
                </a:effectLst>
              </a:rPr>
              <a:t>a. Trường hợp 1</a:t>
            </a:r>
            <a:r>
              <a:rPr lang="vi-VN" i="1" baseline="0" smtClean="0">
                <a:solidFill>
                  <a:srgbClr val="0070C0"/>
                </a:solidFill>
                <a:effectLst>
                  <a:outerShdw blurRad="38100" dist="38100" dir="2700000" algn="tl">
                    <a:srgbClr val="C0C0C0"/>
                  </a:outerShdw>
                </a:effectLst>
              </a:rPr>
              <a:t>, </a:t>
            </a:r>
            <a:r>
              <a:rPr lang="en-US" i="1" baseline="0" smtClean="0">
                <a:solidFill>
                  <a:srgbClr val="0070C0"/>
                </a:solidFill>
                <a:effectLst>
                  <a:outerShdw blurRad="38100" dist="38100" dir="2700000" algn="tl">
                    <a:srgbClr val="C0C0C0"/>
                  </a:outerShdw>
                </a:effectLst>
              </a:rPr>
              <a:t>kẻ xấu </a:t>
            </a:r>
            <a:r>
              <a:rPr lang="vi-VN" i="1" baseline="0" smtClean="0">
                <a:solidFill>
                  <a:srgbClr val="0070C0"/>
                </a:solidFill>
                <a:effectLst>
                  <a:outerShdw blurRad="38100" dist="38100" dir="2700000" algn="tl">
                    <a:srgbClr val="C0C0C0"/>
                  </a:outerShdw>
                </a:effectLst>
              </a:rPr>
              <a:t>không </a:t>
            </a:r>
            <a:r>
              <a:rPr lang="en-US" i="1" baseline="0" smtClean="0">
                <a:solidFill>
                  <a:srgbClr val="0070C0"/>
                </a:solidFill>
                <a:effectLst>
                  <a:outerShdw blurRad="38100" dist="38100" dir="2700000" algn="tl">
                    <a:srgbClr val="C0C0C0"/>
                  </a:outerShdw>
                </a:effectLst>
              </a:rPr>
              <a:t>biết thực hiện bao nhiêu lần </a:t>
            </a:r>
            <a:r>
              <a:rPr lang="vi-VN" i="1" baseline="0" smtClean="0">
                <a:solidFill>
                  <a:srgbClr val="0070C0"/>
                </a:solidFill>
                <a:effectLst>
                  <a:outerShdw blurRad="38100" dist="38100" dir="2700000" algn="tl">
                    <a:srgbClr val="C0C0C0"/>
                  </a:outerShdw>
                </a:effectLst>
              </a:rPr>
              <a:t>trong </a:t>
            </a:r>
            <a:r>
              <a:rPr lang="vi-VN" i="1" baseline="0" dirty="0">
                <a:solidFill>
                  <a:srgbClr val="0070C0"/>
                </a:solidFill>
                <a:effectLst>
                  <a:outerShdw blurRad="38100" dist="38100" dir="2700000" algn="tl">
                    <a:srgbClr val="C0C0C0"/>
                  </a:outerShdw>
                </a:effectLst>
              </a:rPr>
              <a:t>bản rõ</a:t>
            </a:r>
            <a:r>
              <a:rPr lang="vi-VN" i="1" baseline="0">
                <a:solidFill>
                  <a:srgbClr val="0070C0"/>
                </a:solidFill>
                <a:effectLst>
                  <a:outerShdw blurRad="38100" dist="38100" dir="2700000" algn="tl">
                    <a:srgbClr val="C0C0C0"/>
                  </a:outerShdw>
                </a:effectLst>
              </a:rPr>
              <a:t>. </a:t>
            </a:r>
            <a:r>
              <a:rPr lang="en-US" i="1" baseline="0" smtClean="0">
                <a:solidFill>
                  <a:srgbClr val="0070C0"/>
                </a:solidFill>
                <a:effectLst>
                  <a:outerShdw blurRad="38100" dist="38100" dir="2700000" algn="tl">
                    <a:srgbClr val="C0C0C0"/>
                  </a:outerShdw>
                </a:effectLst>
              </a:rPr>
              <a:t>Kẻ xấu </a:t>
            </a:r>
            <a:r>
              <a:rPr lang="vi-VN" i="1" baseline="0" smtClean="0">
                <a:solidFill>
                  <a:srgbClr val="0070C0"/>
                </a:solidFill>
                <a:effectLst>
                  <a:outerShdw blurRad="38100" dist="38100" dir="2700000" algn="tl">
                    <a:srgbClr val="C0C0C0"/>
                  </a:outerShdw>
                </a:effectLst>
              </a:rPr>
              <a:t>cần </a:t>
            </a:r>
            <a:r>
              <a:rPr lang="vi-VN" i="1" baseline="0" dirty="0">
                <a:solidFill>
                  <a:srgbClr val="0070C0"/>
                </a:solidFill>
                <a:effectLst>
                  <a:outerShdw blurRad="38100" dist="38100" dir="2700000" algn="tl">
                    <a:srgbClr val="C0C0C0"/>
                  </a:outerShdw>
                </a:effectLst>
              </a:rPr>
              <a:t>phải thử tất cả 2</a:t>
            </a:r>
            <a:r>
              <a:rPr lang="vi-VN" i="1" dirty="0">
                <a:solidFill>
                  <a:srgbClr val="0070C0"/>
                </a:solidFill>
                <a:effectLst>
                  <a:outerShdw blurRad="38100" dist="38100" dir="2700000" algn="tl">
                    <a:srgbClr val="C0C0C0"/>
                  </a:outerShdw>
                </a:effectLst>
              </a:rPr>
              <a:t>64</a:t>
            </a:r>
            <a:r>
              <a:rPr lang="vi-VN" i="1" baseline="0" dirty="0">
                <a:solidFill>
                  <a:srgbClr val="0070C0"/>
                </a:solidFill>
                <a:effectLst>
                  <a:outerShdw blurRad="38100" dist="38100" dir="2700000" algn="tl">
                    <a:srgbClr val="C0C0C0"/>
                  </a:outerShdw>
                </a:effectLst>
              </a:rPr>
              <a:t> </a:t>
            </a:r>
            <a:r>
              <a:rPr lang="vi-VN" i="1" baseline="0">
                <a:solidFill>
                  <a:srgbClr val="0070C0"/>
                </a:solidFill>
                <a:effectLst>
                  <a:outerShdw blurRad="38100" dist="38100" dir="2700000" algn="tl">
                    <a:srgbClr val="C0C0C0"/>
                  </a:outerShdw>
                </a:effectLst>
              </a:rPr>
              <a:t>khối </a:t>
            </a:r>
            <a:r>
              <a:rPr lang="vi-VN" i="1" baseline="0" smtClean="0">
                <a:solidFill>
                  <a:srgbClr val="0070C0"/>
                </a:solidFill>
                <a:effectLst>
                  <a:outerShdw blurRad="38100" dist="38100" dir="2700000" algn="tl">
                    <a:srgbClr val="C0C0C0"/>
                  </a:outerShdw>
                </a:effectLst>
              </a:rPr>
              <a:t>64-bit </a:t>
            </a:r>
            <a:r>
              <a:rPr lang="vi-VN" i="1" baseline="0" dirty="0">
                <a:solidFill>
                  <a:srgbClr val="0070C0"/>
                </a:solidFill>
                <a:effectLst>
                  <a:outerShdw blurRad="38100" dist="38100" dir="2700000" algn="tl">
                    <a:srgbClr val="C0C0C0"/>
                  </a:outerShdw>
                </a:effectLst>
              </a:rPr>
              <a:t>để tìm </a:t>
            </a:r>
            <a:r>
              <a:rPr lang="vi-VN" i="1" baseline="0">
                <a:solidFill>
                  <a:srgbClr val="0070C0"/>
                </a:solidFill>
                <a:effectLst>
                  <a:outerShdw blurRad="38100" dist="38100" dir="2700000" algn="tl">
                    <a:srgbClr val="C0C0C0"/>
                  </a:outerShdw>
                </a:effectLst>
              </a:rPr>
              <a:t>một </a:t>
            </a:r>
            <a:r>
              <a:rPr lang="en-US" i="1" baseline="0" smtClean="0">
                <a:solidFill>
                  <a:srgbClr val="0070C0"/>
                </a:solidFill>
                <a:effectLst>
                  <a:outerShdw blurRad="38100" dist="38100" dir="2700000" algn="tl">
                    <a:srgbClr val="C0C0C0"/>
                  </a:outerShdw>
                </a:effectLst>
              </a:rPr>
              <a:t>trường hợp</a:t>
            </a:r>
            <a:r>
              <a:rPr lang="vi-VN" i="1" baseline="0" smtClean="0">
                <a:solidFill>
                  <a:srgbClr val="0070C0"/>
                </a:solidFill>
                <a:effectLst>
                  <a:outerShdw blurRad="38100" dist="38100" dir="2700000" algn="tl">
                    <a:srgbClr val="C0C0C0"/>
                  </a:outerShdw>
                </a:effectLst>
              </a:rPr>
              <a:t> </a:t>
            </a:r>
            <a:r>
              <a:rPr lang="vi-VN" i="1" baseline="0">
                <a:solidFill>
                  <a:srgbClr val="0070C0"/>
                </a:solidFill>
                <a:effectLst>
                  <a:outerShdw blurRad="38100" dist="38100" dir="2700000" algn="tl">
                    <a:srgbClr val="C0C0C0"/>
                  </a:outerShdw>
                </a:effectLst>
              </a:rPr>
              <a:t>có </a:t>
            </a:r>
            <a:r>
              <a:rPr lang="vi-VN" i="1" baseline="0" smtClean="0">
                <a:solidFill>
                  <a:srgbClr val="0070C0"/>
                </a:solidFill>
                <a:effectLst>
                  <a:outerShdw blurRad="38100" dist="38100" dir="2700000" algn="tl">
                    <a:srgbClr val="C0C0C0"/>
                  </a:outerShdw>
                </a:effectLst>
              </a:rPr>
              <a:t>nghĩa</a:t>
            </a:r>
            <a:r>
              <a:rPr lang="vi-VN" i="1" baseline="0" dirty="0">
                <a:solidFill>
                  <a:srgbClr val="0070C0"/>
                </a:solidFill>
                <a:effectLst>
                  <a:outerShdw blurRad="38100" dist="38100" dir="2700000" algn="tl">
                    <a:srgbClr val="C0C0C0"/>
                  </a:outerShdw>
                </a:effectLst>
              </a:rPr>
              <a:t>.</a:t>
            </a:r>
            <a:endParaRPr lang="en-US" i="1" baseline="0" dirty="0">
              <a:solidFill>
                <a:srgbClr val="0070C0"/>
              </a:solidFill>
              <a:effectLst>
                <a:outerShdw blurRad="38100" dist="38100" dir="2700000" algn="tl">
                  <a:srgbClr val="C0C0C0"/>
                </a:outerShdw>
              </a:effectLst>
            </a:endParaRPr>
          </a:p>
        </p:txBody>
      </p:sp>
      <p:sp>
        <p:nvSpPr>
          <p:cNvPr id="911373" name="Rectangle 13">
            <a:extLst>
              <a:ext uri="{FF2B5EF4-FFF2-40B4-BE49-F238E27FC236}">
                <a16:creationId xmlns:a16="http://schemas.microsoft.com/office/drawing/2014/main" id="{63AF0407-87A0-4422-8B84-11BF0E10C017}"/>
              </a:ext>
            </a:extLst>
          </p:cNvPr>
          <p:cNvSpPr>
            <a:spLocks noChangeArrowheads="1"/>
          </p:cNvSpPr>
          <p:nvPr/>
        </p:nvSpPr>
        <p:spPr bwMode="auto">
          <a:xfrm>
            <a:off x="366713" y="1021398"/>
            <a:ext cx="8229600" cy="519113"/>
          </a:xfrm>
          <a:prstGeom prst="rect">
            <a:avLst/>
          </a:prstGeom>
          <a:noFill/>
          <a:ln w="9525">
            <a:noFill/>
            <a:miter lim="800000"/>
            <a:headEnd/>
            <a:tailEnd/>
          </a:ln>
          <a:effectLst/>
        </p:spPr>
        <p:txBody>
          <a:bodyPr anchor="ctr">
            <a:spAutoFit/>
          </a:bodyPr>
          <a:lstStyle/>
          <a:p>
            <a:pPr algn="just" eaLnBrk="1" hangingPunct="1">
              <a:defRPr/>
            </a:pPr>
            <a:r>
              <a:rPr lang="en-US" sz="2800" baseline="0" dirty="0">
                <a:solidFill>
                  <a:schemeClr val="hlink"/>
                </a:solidFill>
                <a:effectLst>
                  <a:outerShdw blurRad="38100" dist="38100" dir="2700000" algn="tl">
                    <a:srgbClr val="C0C0C0"/>
                  </a:outerShdw>
                </a:effectLst>
              </a:rPr>
              <a:t>Solution</a:t>
            </a:r>
          </a:p>
        </p:txBody>
      </p:sp>
      <p:sp>
        <p:nvSpPr>
          <p:cNvPr id="911375" name="Rectangle 15">
            <a:extLst>
              <a:ext uri="{FF2B5EF4-FFF2-40B4-BE49-F238E27FC236}">
                <a16:creationId xmlns:a16="http://schemas.microsoft.com/office/drawing/2014/main" id="{3C26ED30-961B-4D9F-B8DE-0F6958CDA873}"/>
              </a:ext>
            </a:extLst>
          </p:cNvPr>
          <p:cNvSpPr>
            <a:spLocks noChangeArrowheads="1"/>
          </p:cNvSpPr>
          <p:nvPr/>
        </p:nvSpPr>
        <p:spPr bwMode="auto">
          <a:xfrm>
            <a:off x="91440" y="4010662"/>
            <a:ext cx="8839200" cy="2308324"/>
          </a:xfrm>
          <a:prstGeom prst="rect">
            <a:avLst/>
          </a:prstGeom>
          <a:noFill/>
          <a:ln w="9525">
            <a:noFill/>
            <a:miter lim="800000"/>
            <a:headEnd/>
            <a:tailEnd/>
          </a:ln>
          <a:effectLst/>
        </p:spPr>
        <p:txBody>
          <a:bodyPr anchor="ctr">
            <a:spAutoFit/>
          </a:bodyPr>
          <a:lstStyle/>
          <a:p>
            <a:pPr marL="457200" indent="-457200" algn="just" eaLnBrk="1" hangingPunct="1">
              <a:buFontTx/>
              <a:buAutoNum type="alphaLcPeriod" startAt="2"/>
              <a:defRPr/>
            </a:pPr>
            <a:r>
              <a:rPr lang="en-US" baseline="0" dirty="0">
                <a:effectLst>
                  <a:outerShdw blurRad="38100" dist="38100" dir="2700000" algn="tl">
                    <a:srgbClr val="C0C0C0"/>
                  </a:outerShdw>
                </a:effectLst>
              </a:rPr>
              <a:t>In the second case, Eve knows that there are exactly 10 1’s in the plaintext. Eve can launch an exhaustive-search attack using only those 64-bit blocks that have exactly 10 1’s. </a:t>
            </a:r>
          </a:p>
          <a:p>
            <a:pPr marL="457200" indent="-457200" algn="just" eaLnBrk="1" hangingPunct="1">
              <a:buFontTx/>
              <a:buAutoNum type="alphaLcPeriod" startAt="2"/>
              <a:defRPr/>
            </a:pPr>
            <a:r>
              <a:rPr lang="en-US" i="1" baseline="0" smtClean="0">
                <a:solidFill>
                  <a:srgbClr val="0070C0"/>
                </a:solidFill>
                <a:effectLst>
                  <a:outerShdw blurRad="38100" dist="38100" dir="2700000" algn="tl">
                    <a:srgbClr val="C0C0C0"/>
                  </a:outerShdw>
                </a:effectLst>
              </a:rPr>
              <a:t>T</a:t>
            </a:r>
            <a:r>
              <a:rPr lang="vi-VN" i="1" baseline="0" smtClean="0">
                <a:solidFill>
                  <a:srgbClr val="0070C0"/>
                </a:solidFill>
                <a:effectLst>
                  <a:outerShdw blurRad="38100" dist="38100" dir="2700000" algn="tl">
                    <a:srgbClr val="C0C0C0"/>
                  </a:outerShdw>
                </a:effectLst>
              </a:rPr>
              <a:t>rường </a:t>
            </a:r>
            <a:r>
              <a:rPr lang="vi-VN" i="1" baseline="0">
                <a:solidFill>
                  <a:srgbClr val="0070C0"/>
                </a:solidFill>
                <a:effectLst>
                  <a:outerShdw blurRad="38100" dist="38100" dir="2700000" algn="tl">
                    <a:srgbClr val="C0C0C0"/>
                  </a:outerShdw>
                </a:effectLst>
              </a:rPr>
              <a:t>hợp </a:t>
            </a:r>
            <a:r>
              <a:rPr lang="en-US" i="1" baseline="0" smtClean="0">
                <a:solidFill>
                  <a:srgbClr val="0070C0"/>
                </a:solidFill>
                <a:effectLst>
                  <a:outerShdw blurRad="38100" dist="38100" dir="2700000" algn="tl">
                    <a:srgbClr val="C0C0C0"/>
                  </a:outerShdw>
                </a:effectLst>
              </a:rPr>
              <a:t>2</a:t>
            </a:r>
            <a:r>
              <a:rPr lang="vi-VN" i="1" baseline="0" smtClean="0">
                <a:solidFill>
                  <a:srgbClr val="0070C0"/>
                </a:solidFill>
                <a:effectLst>
                  <a:outerShdw blurRad="38100" dist="38100" dir="2700000" algn="tl">
                    <a:srgbClr val="C0C0C0"/>
                  </a:outerShdw>
                </a:effectLst>
              </a:rPr>
              <a:t>, </a:t>
            </a:r>
            <a:r>
              <a:rPr lang="en-US" i="1" baseline="0" smtClean="0">
                <a:solidFill>
                  <a:srgbClr val="0070C0"/>
                </a:solidFill>
                <a:effectLst>
                  <a:outerShdw blurRad="38100" dist="38100" dir="2700000" algn="tl">
                    <a:srgbClr val="C0C0C0"/>
                  </a:outerShdw>
                </a:effectLst>
              </a:rPr>
              <a:t>kẻ xấu </a:t>
            </a:r>
            <a:r>
              <a:rPr lang="vi-VN" i="1" baseline="0" smtClean="0">
                <a:solidFill>
                  <a:srgbClr val="0070C0"/>
                </a:solidFill>
                <a:effectLst>
                  <a:outerShdw blurRad="38100" dist="38100" dir="2700000" algn="tl">
                    <a:srgbClr val="C0C0C0"/>
                  </a:outerShdw>
                </a:effectLst>
              </a:rPr>
              <a:t>biết có </a:t>
            </a:r>
            <a:r>
              <a:rPr lang="vi-VN" i="1" baseline="0" dirty="0">
                <a:solidFill>
                  <a:srgbClr val="0070C0"/>
                </a:solidFill>
                <a:effectLst>
                  <a:outerShdw blurRad="38100" dist="38100" dir="2700000" algn="tl">
                    <a:srgbClr val="C0C0C0"/>
                  </a:outerShdw>
                </a:effectLst>
              </a:rPr>
              <a:t>đúng </a:t>
            </a:r>
            <a:r>
              <a:rPr lang="vi-VN" i="1" baseline="0">
                <a:solidFill>
                  <a:srgbClr val="0070C0"/>
                </a:solidFill>
                <a:effectLst>
                  <a:outerShdw blurRad="38100" dist="38100" dir="2700000" algn="tl">
                    <a:srgbClr val="C0C0C0"/>
                  </a:outerShdw>
                </a:effectLst>
              </a:rPr>
              <a:t>10 </a:t>
            </a:r>
            <a:r>
              <a:rPr lang="en-US" i="1" baseline="0" smtClean="0">
                <a:solidFill>
                  <a:srgbClr val="0070C0"/>
                </a:solidFill>
                <a:effectLst>
                  <a:outerShdw blurRad="38100" dist="38100" dir="2700000" algn="tl">
                    <a:srgbClr val="C0C0C0"/>
                  </a:outerShdw>
                </a:effectLst>
              </a:rPr>
              <a:t>lần</a:t>
            </a:r>
            <a:r>
              <a:rPr lang="vi-VN" i="1" baseline="0" smtClean="0">
                <a:solidFill>
                  <a:srgbClr val="0070C0"/>
                </a:solidFill>
                <a:effectLst>
                  <a:outerShdw blurRad="38100" dist="38100" dir="2700000" algn="tl">
                    <a:srgbClr val="C0C0C0"/>
                  </a:outerShdw>
                </a:effectLst>
              </a:rPr>
              <a:t> </a:t>
            </a:r>
            <a:r>
              <a:rPr lang="vi-VN" i="1" baseline="0" dirty="0">
                <a:solidFill>
                  <a:srgbClr val="0070C0"/>
                </a:solidFill>
                <a:effectLst>
                  <a:outerShdw blurRad="38100" dist="38100" dir="2700000" algn="tl">
                    <a:srgbClr val="C0C0C0"/>
                  </a:outerShdw>
                </a:effectLst>
              </a:rPr>
              <a:t>trong bản rõ</a:t>
            </a:r>
            <a:r>
              <a:rPr lang="vi-VN" i="1" baseline="0">
                <a:solidFill>
                  <a:srgbClr val="0070C0"/>
                </a:solidFill>
                <a:effectLst>
                  <a:outerShdw blurRad="38100" dist="38100" dir="2700000" algn="tl">
                    <a:srgbClr val="C0C0C0"/>
                  </a:outerShdw>
                </a:effectLst>
              </a:rPr>
              <a:t>. </a:t>
            </a:r>
            <a:r>
              <a:rPr lang="en-US" i="1" baseline="0" smtClean="0">
                <a:solidFill>
                  <a:srgbClr val="0070C0"/>
                </a:solidFill>
                <a:effectLst>
                  <a:outerShdw blurRad="38100" dist="38100" dir="2700000" algn="tl">
                    <a:srgbClr val="C0C0C0"/>
                  </a:outerShdw>
                </a:effectLst>
              </a:rPr>
              <a:t>Kẻ xấu </a:t>
            </a:r>
            <a:r>
              <a:rPr lang="vi-VN" i="1" baseline="0" smtClean="0">
                <a:solidFill>
                  <a:srgbClr val="0070C0"/>
                </a:solidFill>
                <a:effectLst>
                  <a:outerShdw blurRad="38100" dist="38100" dir="2700000" algn="tl">
                    <a:srgbClr val="C0C0C0"/>
                  </a:outerShdw>
                </a:effectLst>
              </a:rPr>
              <a:t>có </a:t>
            </a:r>
            <a:r>
              <a:rPr lang="vi-VN" i="1" baseline="0" dirty="0">
                <a:solidFill>
                  <a:srgbClr val="0070C0"/>
                </a:solidFill>
                <a:effectLst>
                  <a:outerShdw blurRad="38100" dist="38100" dir="2700000" algn="tl">
                    <a:srgbClr val="C0C0C0"/>
                  </a:outerShdw>
                </a:effectLst>
              </a:rPr>
              <a:t>thể khởi động một cuộc tìm kiếm đầy đủ </a:t>
            </a:r>
            <a:r>
              <a:rPr lang="vi-VN" i="1" baseline="0">
                <a:solidFill>
                  <a:srgbClr val="0070C0"/>
                </a:solidFill>
                <a:effectLst>
                  <a:outerShdw blurRad="38100" dist="38100" dir="2700000" algn="tl">
                    <a:srgbClr val="C0C0C0"/>
                  </a:outerShdw>
                </a:effectLst>
              </a:rPr>
              <a:t>công </a:t>
            </a:r>
            <a:r>
              <a:rPr lang="en-US" i="1" baseline="0" smtClean="0">
                <a:solidFill>
                  <a:srgbClr val="0070C0"/>
                </a:solidFill>
                <a:effectLst>
                  <a:outerShdw blurRad="38100" dist="38100" dir="2700000" algn="tl">
                    <a:srgbClr val="C0C0C0"/>
                  </a:outerShdw>
                </a:effectLst>
              </a:rPr>
              <a:t>với</a:t>
            </a:r>
            <a:r>
              <a:rPr lang="vi-VN" i="1" baseline="0" smtClean="0">
                <a:solidFill>
                  <a:srgbClr val="0070C0"/>
                </a:solidFill>
                <a:effectLst>
                  <a:outerShdw blurRad="38100" dist="38100" dir="2700000" algn="tl">
                    <a:srgbClr val="C0C0C0"/>
                  </a:outerShdw>
                </a:effectLst>
              </a:rPr>
              <a:t> </a:t>
            </a:r>
            <a:r>
              <a:rPr lang="vi-VN" i="1" baseline="0" dirty="0">
                <a:solidFill>
                  <a:srgbClr val="0070C0"/>
                </a:solidFill>
                <a:effectLst>
                  <a:outerShdw blurRad="38100" dist="38100" dir="2700000" algn="tl">
                    <a:srgbClr val="C0C0C0"/>
                  </a:outerShdw>
                </a:effectLst>
              </a:rPr>
              <a:t>những khối 64-bit có chính xác </a:t>
            </a:r>
            <a:r>
              <a:rPr lang="vi-VN" i="1" baseline="0">
                <a:solidFill>
                  <a:srgbClr val="0070C0"/>
                </a:solidFill>
                <a:effectLst>
                  <a:outerShdw blurRad="38100" dist="38100" dir="2700000" algn="tl">
                    <a:srgbClr val="C0C0C0"/>
                  </a:outerShdw>
                </a:effectLst>
              </a:rPr>
              <a:t>10 </a:t>
            </a:r>
            <a:r>
              <a:rPr lang="en-US" i="1" baseline="0" smtClean="0">
                <a:solidFill>
                  <a:srgbClr val="0070C0"/>
                </a:solidFill>
                <a:effectLst>
                  <a:outerShdw blurRad="38100" dist="38100" dir="2700000" algn="tl">
                    <a:srgbClr val="C0C0C0"/>
                  </a:outerShdw>
                </a:effectLst>
              </a:rPr>
              <a:t>lần</a:t>
            </a:r>
            <a:r>
              <a:rPr lang="vi-VN" i="1" baseline="0" smtClean="0">
                <a:solidFill>
                  <a:srgbClr val="0070C0"/>
                </a:solidFill>
                <a:effectLst>
                  <a:outerShdw blurRad="38100" dist="38100" dir="2700000" algn="tl">
                    <a:srgbClr val="C0C0C0"/>
                  </a:outerShdw>
                </a:effectLst>
              </a:rPr>
              <a:t>.</a:t>
            </a:r>
            <a:endParaRPr lang="en-US" i="1" baseline="0" dirty="0">
              <a:solidFill>
                <a:srgbClr val="0070C0"/>
              </a:solidFill>
              <a:effectLst>
                <a:outerShdw blurRad="38100" dist="38100" dir="2700000" algn="tl">
                  <a:srgbClr val="C0C0C0"/>
                </a:outerShdw>
              </a:effectLst>
            </a:endParaRPr>
          </a:p>
        </p:txBody>
      </p:sp>
    </p:spTree>
    <p:extLst>
      <p:ext uri="{BB962C8B-B14F-4D97-AF65-F5344CB8AC3E}">
        <p14:creationId xmlns:p14="http://schemas.microsoft.com/office/powerpoint/2010/main" val="277560767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9C7B8DCF-DDD2-4110-B86E-DF47771099F6}" type="slidenum">
              <a:rPr lang="en-US" altLang="en-US" sz="1200" baseline="0" smtClean="0">
                <a:solidFill>
                  <a:schemeClr val="bg2"/>
                </a:solidFill>
                <a:latin typeface="Arial" panose="020B0604020202020204" pitchFamily="34" charset="0"/>
              </a:rPr>
              <a:pPr/>
              <a:t>10</a:t>
            </a:fld>
            <a:endParaRPr lang="en-US" altLang="en-US" sz="1200" baseline="0" smtClean="0">
              <a:solidFill>
                <a:schemeClr val="bg2"/>
              </a:solidFill>
              <a:latin typeface="Arial" panose="020B0604020202020204" pitchFamily="34" charset="0"/>
            </a:endParaRPr>
          </a:p>
        </p:txBody>
      </p:sp>
      <p:sp>
        <p:nvSpPr>
          <p:cNvPr id="21507" name="Rectangle 2"/>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1508" name="Rectangle 3"/>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1509" name="Rectangle 4"/>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1510" name="Rectangle 5"/>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1511" name="Rectangle 6"/>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1512" name="Rectangle 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1513" name="Rectangle 8"/>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1514" name="Rectangle 9"/>
          <p:cNvSpPr>
            <a:spLocks noChangeArrowheads="1"/>
          </p:cNvSpPr>
          <p:nvPr/>
        </p:nvSpPr>
        <p:spPr bwMode="auto">
          <a:xfrm>
            <a:off x="228600" y="1123950"/>
            <a:ext cx="8686800" cy="5191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i="1" baseline="0"/>
              <a:t>Is a modern block cipher a group? </a:t>
            </a:r>
          </a:p>
        </p:txBody>
      </p:sp>
      <p:sp>
        <p:nvSpPr>
          <p:cNvPr id="21515" name="Text Box 10"/>
          <p:cNvSpPr txBox="1">
            <a:spLocks noChangeArrowheads="1"/>
          </p:cNvSpPr>
          <p:nvPr/>
        </p:nvSpPr>
        <p:spPr bwMode="auto">
          <a:xfrm>
            <a:off x="1143000" y="0"/>
            <a:ext cx="7593013"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5.1.2  Block Ciphers as Permutation Groups</a:t>
            </a:r>
          </a:p>
        </p:txBody>
      </p:sp>
      <p:sp>
        <p:nvSpPr>
          <p:cNvPr id="21516" name="Rectangle 12"/>
          <p:cNvSpPr>
            <a:spLocks noChangeArrowheads="1"/>
          </p:cNvSpPr>
          <p:nvPr/>
        </p:nvSpPr>
        <p:spPr bwMode="auto">
          <a:xfrm>
            <a:off x="228600" y="1828800"/>
            <a:ext cx="8686800" cy="13731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i="1" baseline="0">
                <a:solidFill>
                  <a:schemeClr val="folHlink"/>
                </a:solidFill>
              </a:rPr>
              <a:t>Full-Size Key Transposition Block Ciphers</a:t>
            </a:r>
          </a:p>
          <a:p>
            <a:pPr algn="just"/>
            <a:r>
              <a:rPr lang="en-US" altLang="en-US" sz="2800" i="1" baseline="0"/>
              <a:t>In a  full-size key transposition cipher We need to have n! possible keys, so the key should have </a:t>
            </a:r>
            <a:r>
              <a:rPr lang="en-US" altLang="en-US" sz="2800" baseline="0">
                <a:solidFill>
                  <a:schemeClr val="hlink"/>
                </a:solidFill>
                <a:latin typeface="Symbol" panose="05050102010706020507" pitchFamily="18" charset="2"/>
              </a:rPr>
              <a:t>é</a:t>
            </a:r>
            <a:r>
              <a:rPr lang="en-US" altLang="en-US" sz="2800" i="1" baseline="0">
                <a:solidFill>
                  <a:schemeClr val="hlink"/>
                </a:solidFill>
              </a:rPr>
              <a:t>log</a:t>
            </a:r>
            <a:r>
              <a:rPr lang="en-US" altLang="en-US" sz="2800" i="1" baseline="-25000">
                <a:solidFill>
                  <a:schemeClr val="hlink"/>
                </a:solidFill>
              </a:rPr>
              <a:t>2</a:t>
            </a:r>
            <a:r>
              <a:rPr lang="en-US" altLang="en-US" sz="2800" i="1" baseline="0">
                <a:solidFill>
                  <a:schemeClr val="hlink"/>
                </a:solidFill>
              </a:rPr>
              <a:t> n!</a:t>
            </a:r>
            <a:r>
              <a:rPr lang="en-US" altLang="en-US" sz="2800" baseline="0">
                <a:solidFill>
                  <a:schemeClr val="hlink"/>
                </a:solidFill>
                <a:latin typeface="Symbol" panose="05050102010706020507" pitchFamily="18" charset="2"/>
              </a:rPr>
              <a:t>ù</a:t>
            </a:r>
            <a:r>
              <a:rPr lang="en-US" altLang="en-US" sz="2800" i="1" baseline="0"/>
              <a:t> bits.</a:t>
            </a:r>
          </a:p>
        </p:txBody>
      </p:sp>
      <p:sp>
        <p:nvSpPr>
          <p:cNvPr id="21517" name="Text Box 13"/>
          <p:cNvSpPr txBox="1">
            <a:spLocks noChangeArrowheads="1"/>
          </p:cNvSpPr>
          <p:nvPr/>
        </p:nvSpPr>
        <p:spPr bwMode="auto">
          <a:xfrm>
            <a:off x="381000" y="3352800"/>
            <a:ext cx="1792288"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bg1"/>
                </a:solidFill>
              </a:rPr>
              <a:t>Example 5.3</a:t>
            </a:r>
            <a:endParaRPr lang="en-US" altLang="en-US" sz="2000" i="1" baseline="0">
              <a:solidFill>
                <a:schemeClr val="bg1"/>
              </a:solidFill>
            </a:endParaRPr>
          </a:p>
        </p:txBody>
      </p:sp>
      <p:sp>
        <p:nvSpPr>
          <p:cNvPr id="917518" name="Rectangle 14">
            <a:extLst>
              <a:ext uri="{FF2B5EF4-FFF2-40B4-BE49-F238E27FC236}">
                <a16:creationId xmlns:a16="http://schemas.microsoft.com/office/drawing/2014/main" id="{C54B8FD7-7614-4625-AE49-BEFD7D304FC4}"/>
              </a:ext>
            </a:extLst>
          </p:cNvPr>
          <p:cNvSpPr>
            <a:spLocks noChangeArrowheads="1"/>
          </p:cNvSpPr>
          <p:nvPr/>
        </p:nvSpPr>
        <p:spPr bwMode="auto">
          <a:xfrm>
            <a:off x="228600" y="3978275"/>
            <a:ext cx="8229600" cy="822325"/>
          </a:xfrm>
          <a:prstGeom prst="rect">
            <a:avLst/>
          </a:prstGeom>
          <a:noFill/>
          <a:ln w="9525">
            <a:noFill/>
            <a:miter lim="800000"/>
            <a:headEnd/>
            <a:tailEnd/>
          </a:ln>
          <a:effectLst/>
        </p:spPr>
        <p:txBody>
          <a:bodyPr anchor="ctr">
            <a:spAutoFit/>
          </a:bodyPr>
          <a:lstStyle/>
          <a:p>
            <a:pPr algn="just" eaLnBrk="1" hangingPunct="1">
              <a:defRPr/>
            </a:pPr>
            <a:r>
              <a:rPr lang="en-US" baseline="0">
                <a:effectLst>
                  <a:outerShdw blurRad="38100" dist="38100" dir="2700000" algn="tl">
                    <a:srgbClr val="C0C0C0"/>
                  </a:outerShdw>
                </a:effectLst>
              </a:rPr>
              <a:t>Show the model and the set of permutation tables for a 3-bit block transposition cipher where the block size is 3 bits.</a:t>
            </a:r>
          </a:p>
        </p:txBody>
      </p:sp>
      <p:sp>
        <p:nvSpPr>
          <p:cNvPr id="917519" name="Rectangle 15">
            <a:extLst>
              <a:ext uri="{FF2B5EF4-FFF2-40B4-BE49-F238E27FC236}">
                <a16:creationId xmlns:a16="http://schemas.microsoft.com/office/drawing/2014/main" id="{8C5EADB0-2C82-48E2-B358-ACADA7434DEC}"/>
              </a:ext>
            </a:extLst>
          </p:cNvPr>
          <p:cNvSpPr>
            <a:spLocks noChangeArrowheads="1"/>
          </p:cNvSpPr>
          <p:nvPr/>
        </p:nvSpPr>
        <p:spPr bwMode="auto">
          <a:xfrm>
            <a:off x="381000" y="5045075"/>
            <a:ext cx="8229600" cy="519113"/>
          </a:xfrm>
          <a:prstGeom prst="rect">
            <a:avLst/>
          </a:prstGeom>
          <a:noFill/>
          <a:ln w="9525">
            <a:noFill/>
            <a:miter lim="800000"/>
            <a:headEnd/>
            <a:tailEnd/>
          </a:ln>
          <a:effectLst/>
        </p:spPr>
        <p:txBody>
          <a:bodyPr anchor="ctr">
            <a:spAutoFit/>
          </a:bodyPr>
          <a:lstStyle/>
          <a:p>
            <a:pPr algn="just" eaLnBrk="1" hangingPunct="1">
              <a:defRPr/>
            </a:pPr>
            <a:r>
              <a:rPr lang="en-US" sz="2800" baseline="0">
                <a:solidFill>
                  <a:schemeClr val="hlink"/>
                </a:solidFill>
                <a:effectLst>
                  <a:outerShdw blurRad="38100" dist="38100" dir="2700000" algn="tl">
                    <a:srgbClr val="C0C0C0"/>
                  </a:outerShdw>
                </a:effectLst>
              </a:rPr>
              <a:t>Solution</a:t>
            </a:r>
          </a:p>
        </p:txBody>
      </p:sp>
      <p:sp>
        <p:nvSpPr>
          <p:cNvPr id="917520" name="Rectangle 16">
            <a:extLst>
              <a:ext uri="{FF2B5EF4-FFF2-40B4-BE49-F238E27FC236}">
                <a16:creationId xmlns:a16="http://schemas.microsoft.com/office/drawing/2014/main" id="{0D875B6E-861D-485B-9F3C-A032ED871F47}"/>
              </a:ext>
            </a:extLst>
          </p:cNvPr>
          <p:cNvSpPr>
            <a:spLocks noChangeArrowheads="1"/>
          </p:cNvSpPr>
          <p:nvPr/>
        </p:nvSpPr>
        <p:spPr bwMode="auto">
          <a:xfrm>
            <a:off x="381000" y="5562600"/>
            <a:ext cx="8229600" cy="822325"/>
          </a:xfrm>
          <a:prstGeom prst="rect">
            <a:avLst/>
          </a:prstGeom>
          <a:noFill/>
          <a:ln w="9525">
            <a:noFill/>
            <a:miter lim="800000"/>
            <a:headEnd/>
            <a:tailEnd/>
          </a:ln>
          <a:effectLst/>
        </p:spPr>
        <p:txBody>
          <a:bodyPr anchor="ctr">
            <a:spAutoFit/>
          </a:bodyPr>
          <a:lstStyle/>
          <a:p>
            <a:pPr algn="just" eaLnBrk="1" hangingPunct="1">
              <a:defRPr/>
            </a:pPr>
            <a:r>
              <a:rPr lang="en-US" baseline="0">
                <a:effectLst>
                  <a:outerShdw blurRad="38100" dist="38100" dir="2700000" algn="tl">
                    <a:srgbClr val="C0C0C0"/>
                  </a:outerShdw>
                </a:effectLst>
              </a:rPr>
              <a:t>The set of permutation tables has 3! = 6 elements, as shown in Figure 5.2.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9C90F67A-56AA-4DE3-AE55-3F6B3500D14A}" type="slidenum">
              <a:rPr lang="en-US" altLang="en-US" sz="1200" baseline="0" smtClean="0">
                <a:solidFill>
                  <a:schemeClr val="bg2"/>
                </a:solidFill>
                <a:latin typeface="Arial" panose="020B0604020202020204" pitchFamily="34" charset="0"/>
              </a:rPr>
              <a:pPr/>
              <a:t>11</a:t>
            </a:fld>
            <a:endParaRPr lang="en-US" altLang="en-US" sz="1200" baseline="0" smtClean="0">
              <a:solidFill>
                <a:schemeClr val="bg2"/>
              </a:solidFill>
              <a:latin typeface="Arial" panose="020B0604020202020204" pitchFamily="34" charset="0"/>
            </a:endParaRPr>
          </a:p>
        </p:txBody>
      </p:sp>
      <p:sp>
        <p:nvSpPr>
          <p:cNvPr id="23555" name="Text Box 4"/>
          <p:cNvSpPr txBox="1">
            <a:spLocks noChangeArrowheads="1"/>
          </p:cNvSpPr>
          <p:nvPr/>
        </p:nvSpPr>
        <p:spPr bwMode="auto">
          <a:xfrm>
            <a:off x="860425" y="901442"/>
            <a:ext cx="741850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Figure 5.2  </a:t>
            </a:r>
            <a:r>
              <a:rPr lang="en-US" altLang="en-US" sz="2000" i="1" baseline="0"/>
              <a:t>A transposition block cipher modeled as a </a:t>
            </a:r>
            <a:r>
              <a:rPr lang="en-US" altLang="en-US" sz="2000" i="1" baseline="0" smtClean="0"/>
              <a:t>permutation</a:t>
            </a:r>
          </a:p>
          <a:p>
            <a:r>
              <a:rPr lang="en-US" altLang="en-US" sz="2000" i="1" baseline="0" smtClean="0">
                <a:solidFill>
                  <a:srgbClr val="0070C0"/>
                </a:solidFill>
              </a:rPr>
              <a:t>Mật mã khối chuyển vị hiện đại như là một hoán vị</a:t>
            </a:r>
            <a:endParaRPr lang="en-US" altLang="en-US" sz="2000" i="1" baseline="0">
              <a:solidFill>
                <a:srgbClr val="0070C0"/>
              </a:solidFill>
            </a:endParaRPr>
          </a:p>
        </p:txBody>
      </p:sp>
      <p:pic>
        <p:nvPicPr>
          <p:cNvPr id="23556"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7213" y="1778000"/>
            <a:ext cx="7824787" cy="408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7" name="Rectangle 8"/>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3558" name="Rectangle 9"/>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3559" name="Rectangle 10"/>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3560" name="Rectangle 11"/>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3561" name="Rectangle 12"/>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3562" name="Rectangle 13"/>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3563" name="Rectangle 14"/>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3564" name="Text Box 15"/>
          <p:cNvSpPr txBox="1">
            <a:spLocks noChangeArrowheads="1"/>
          </p:cNvSpPr>
          <p:nvPr/>
        </p:nvSpPr>
        <p:spPr bwMode="auto">
          <a:xfrm>
            <a:off x="1143000" y="0"/>
            <a:ext cx="29606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t>5.1.2  Continued</a:t>
            </a:r>
          </a:p>
        </p:txBody>
      </p:sp>
      <p:sp>
        <p:nvSpPr>
          <p:cNvPr id="13" name="Rectangle 7">
            <a:extLst>
              <a:ext uri="{FF2B5EF4-FFF2-40B4-BE49-F238E27FC236}">
                <a16:creationId xmlns:a16="http://schemas.microsoft.com/office/drawing/2014/main" id="{2E3C8C40-AA48-443D-AFC0-08E675499FF2}"/>
              </a:ext>
            </a:extLst>
          </p:cNvPr>
          <p:cNvSpPr>
            <a:spLocks noChangeArrowheads="1"/>
          </p:cNvSpPr>
          <p:nvPr/>
        </p:nvSpPr>
        <p:spPr bwMode="auto">
          <a:xfrm>
            <a:off x="1228725" y="6219884"/>
            <a:ext cx="7050206" cy="420628"/>
          </a:xfrm>
          <a:prstGeom prst="rect">
            <a:avLst/>
          </a:prstGeom>
          <a:noFill/>
          <a:ln w="9525">
            <a:noFill/>
            <a:miter lim="800000"/>
            <a:headEnd/>
            <a:tailEnd/>
          </a:ln>
          <a:effectLst/>
        </p:spPr>
        <p:txBody>
          <a:bodyPr wrap="square" anchor="ctr">
            <a:spAutoFit/>
          </a:bodyPr>
          <a:lstStyle/>
          <a:p>
            <a:pPr algn="just" eaLnBrk="1" hangingPunct="1">
              <a:defRPr/>
            </a:pPr>
            <a:r>
              <a:rPr lang="en-US" sz="3200" i="1">
                <a:solidFill>
                  <a:srgbClr val="FF0000"/>
                </a:solidFill>
              </a:rPr>
              <a:t>Khối 3 bit, khóa 3 bit </a:t>
            </a:r>
            <a:r>
              <a:rPr lang="en-US" sz="3200" i="1">
                <a:solidFill>
                  <a:srgbClr val="FF0000"/>
                </a:solidFill>
                <a:sym typeface="Wingdings" panose="05000000000000000000" pitchFamily="2" charset="2"/>
              </a:rPr>
              <a:t> hoán vị </a:t>
            </a:r>
            <a:r>
              <a:rPr lang="en-US" sz="3200" i="1" smtClean="0">
                <a:solidFill>
                  <a:srgbClr val="FF0000"/>
                </a:solidFill>
                <a:sym typeface="Wingdings" panose="05000000000000000000" pitchFamily="2" charset="2"/>
              </a:rPr>
              <a:t>3 bit  </a:t>
            </a:r>
            <a:r>
              <a:rPr lang="en-US" sz="3200" i="1">
                <a:solidFill>
                  <a:srgbClr val="FF0000"/>
                </a:solidFill>
                <a:sym typeface="Wingdings" panose="05000000000000000000" pitchFamily="2" charset="2"/>
              </a:rPr>
              <a:t>3! = 6 kết quả</a:t>
            </a:r>
            <a:endParaRPr lang="en-US" sz="3200" i="1" dirty="0">
              <a:solidFill>
                <a:srgbClr val="FF0000"/>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D4892FC1-C712-4ECE-A047-2C035A7A79D5}" type="slidenum">
              <a:rPr lang="en-US" altLang="en-US" sz="1200" baseline="0" smtClean="0">
                <a:solidFill>
                  <a:schemeClr val="bg2"/>
                </a:solidFill>
                <a:latin typeface="Arial" panose="020B0604020202020204" pitchFamily="34" charset="0"/>
              </a:rPr>
              <a:pPr/>
              <a:t>12</a:t>
            </a:fld>
            <a:endParaRPr lang="en-US" altLang="en-US" sz="1200" baseline="0" smtClean="0">
              <a:solidFill>
                <a:schemeClr val="bg2"/>
              </a:solidFill>
              <a:latin typeface="Arial" panose="020B0604020202020204" pitchFamily="34" charset="0"/>
            </a:endParaRPr>
          </a:p>
        </p:txBody>
      </p:sp>
      <p:sp>
        <p:nvSpPr>
          <p:cNvPr id="25603" name="Rectangle 2"/>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5604" name="Rectangle 3"/>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5605" name="Rectangle 4"/>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5606" name="Rectangle 5"/>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5607" name="Rectangle 6"/>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5608" name="Rectangle 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5609" name="Rectangle 8"/>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5610" name="Rectangle 9"/>
          <p:cNvSpPr>
            <a:spLocks noChangeArrowheads="1"/>
          </p:cNvSpPr>
          <p:nvPr/>
        </p:nvSpPr>
        <p:spPr bwMode="auto">
          <a:xfrm>
            <a:off x="228600" y="914400"/>
            <a:ext cx="8686800" cy="222726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i="1" baseline="0">
                <a:solidFill>
                  <a:schemeClr val="folHlink"/>
                </a:solidFill>
              </a:rPr>
              <a:t>Full-Size Key Substitution Block Ciphers</a:t>
            </a:r>
          </a:p>
          <a:p>
            <a:pPr algn="just"/>
            <a:r>
              <a:rPr lang="en-US" altLang="en-US" sz="2800" i="1" baseline="0"/>
              <a:t>A full-size key substitution cipher does not transpose bits; it substitutes bits. We can model the substitution cipher as a permutation if we can decode the input and encode the output. </a:t>
            </a:r>
          </a:p>
        </p:txBody>
      </p:sp>
      <p:sp>
        <p:nvSpPr>
          <p:cNvPr id="25611" name="Text Box 10"/>
          <p:cNvSpPr txBox="1">
            <a:spLocks noChangeArrowheads="1"/>
          </p:cNvSpPr>
          <p:nvPr/>
        </p:nvSpPr>
        <p:spPr bwMode="auto">
          <a:xfrm>
            <a:off x="1143000" y="0"/>
            <a:ext cx="29606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t>5.1.2</a:t>
            </a:r>
            <a:r>
              <a:rPr lang="en-US" altLang="en-US" sz="3200" i="1" baseline="0">
                <a:solidFill>
                  <a:schemeClr val="hlink"/>
                </a:solidFill>
              </a:rPr>
              <a:t>  </a:t>
            </a:r>
            <a:r>
              <a:rPr lang="en-US" altLang="en-US" sz="3200" i="1" baseline="0"/>
              <a:t>Continued</a:t>
            </a:r>
          </a:p>
        </p:txBody>
      </p:sp>
      <p:sp>
        <p:nvSpPr>
          <p:cNvPr id="25612" name="Text Box 11"/>
          <p:cNvSpPr txBox="1">
            <a:spLocks noChangeArrowheads="1"/>
          </p:cNvSpPr>
          <p:nvPr/>
        </p:nvSpPr>
        <p:spPr bwMode="auto">
          <a:xfrm>
            <a:off x="381000" y="3403600"/>
            <a:ext cx="1792288"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bg1"/>
                </a:solidFill>
              </a:rPr>
              <a:t>Example 5.4</a:t>
            </a:r>
            <a:endParaRPr lang="en-US" altLang="en-US" sz="2000" i="1" baseline="0">
              <a:solidFill>
                <a:schemeClr val="bg1"/>
              </a:solidFill>
            </a:endParaRPr>
          </a:p>
        </p:txBody>
      </p:sp>
      <p:sp>
        <p:nvSpPr>
          <p:cNvPr id="995340" name="Rectangle 12">
            <a:extLst>
              <a:ext uri="{FF2B5EF4-FFF2-40B4-BE49-F238E27FC236}">
                <a16:creationId xmlns:a16="http://schemas.microsoft.com/office/drawing/2014/main" id="{74239C36-34D1-4BC5-9C2B-8C98C2779B58}"/>
              </a:ext>
            </a:extLst>
          </p:cNvPr>
          <p:cNvSpPr>
            <a:spLocks noChangeArrowheads="1"/>
          </p:cNvSpPr>
          <p:nvPr/>
        </p:nvSpPr>
        <p:spPr bwMode="auto">
          <a:xfrm>
            <a:off x="228600" y="4089400"/>
            <a:ext cx="8229600" cy="822325"/>
          </a:xfrm>
          <a:prstGeom prst="rect">
            <a:avLst/>
          </a:prstGeom>
          <a:noFill/>
          <a:ln w="9525">
            <a:noFill/>
            <a:miter lim="800000"/>
            <a:headEnd/>
            <a:tailEnd/>
          </a:ln>
          <a:effectLst/>
        </p:spPr>
        <p:txBody>
          <a:bodyPr anchor="ctr">
            <a:spAutoFit/>
          </a:bodyPr>
          <a:lstStyle/>
          <a:p>
            <a:pPr algn="just" eaLnBrk="1" hangingPunct="1">
              <a:defRPr/>
            </a:pPr>
            <a:r>
              <a:rPr lang="en-US" baseline="0">
                <a:effectLst>
                  <a:outerShdw blurRad="38100" dist="38100" dir="2700000" algn="tl">
                    <a:srgbClr val="C0C0C0"/>
                  </a:outerShdw>
                </a:effectLst>
              </a:rPr>
              <a:t>Show the model and the set of permutation tables for a 3-bit block substitution cipher.</a:t>
            </a:r>
          </a:p>
        </p:txBody>
      </p:sp>
      <p:sp>
        <p:nvSpPr>
          <p:cNvPr id="995341" name="Rectangle 13">
            <a:extLst>
              <a:ext uri="{FF2B5EF4-FFF2-40B4-BE49-F238E27FC236}">
                <a16:creationId xmlns:a16="http://schemas.microsoft.com/office/drawing/2014/main" id="{E04CDB20-AA0B-43CF-A517-F2AAEE89E79B}"/>
              </a:ext>
            </a:extLst>
          </p:cNvPr>
          <p:cNvSpPr>
            <a:spLocks noChangeArrowheads="1"/>
          </p:cNvSpPr>
          <p:nvPr/>
        </p:nvSpPr>
        <p:spPr bwMode="auto">
          <a:xfrm>
            <a:off x="381000" y="5486400"/>
            <a:ext cx="8229600" cy="822325"/>
          </a:xfrm>
          <a:prstGeom prst="rect">
            <a:avLst/>
          </a:prstGeom>
          <a:noFill/>
          <a:ln w="9525">
            <a:noFill/>
            <a:miter lim="800000"/>
            <a:headEnd/>
            <a:tailEnd/>
          </a:ln>
          <a:effectLst/>
        </p:spPr>
        <p:txBody>
          <a:bodyPr anchor="ctr">
            <a:spAutoFit/>
          </a:bodyPr>
          <a:lstStyle/>
          <a:p>
            <a:pPr algn="just" eaLnBrk="1" hangingPunct="1">
              <a:defRPr/>
            </a:pPr>
            <a:r>
              <a:rPr lang="en-US" baseline="0">
                <a:effectLst>
                  <a:outerShdw blurRad="38100" dist="38100" dir="2700000" algn="tl">
                    <a:srgbClr val="C0C0C0"/>
                  </a:outerShdw>
                </a:effectLst>
              </a:rPr>
              <a:t>Figure 5.3 shows the model and the set of permutation tables. The key is also much longer, </a:t>
            </a:r>
            <a:r>
              <a:rPr lang="en-US" baseline="0">
                <a:solidFill>
                  <a:schemeClr val="hlink"/>
                </a:solidFill>
                <a:effectLst>
                  <a:outerShdw blurRad="38100" dist="38100" dir="2700000" algn="tl">
                    <a:srgbClr val="C0C0C0"/>
                  </a:outerShdw>
                </a:effectLst>
                <a:latin typeface="Symbol" pitchFamily="18" charset="2"/>
              </a:rPr>
              <a:t>é</a:t>
            </a:r>
            <a:r>
              <a:rPr lang="en-US" baseline="0">
                <a:solidFill>
                  <a:schemeClr val="hlink"/>
                </a:solidFill>
                <a:effectLst>
                  <a:outerShdw blurRad="38100" dist="38100" dir="2700000" algn="tl">
                    <a:srgbClr val="C0C0C0"/>
                  </a:outerShdw>
                </a:effectLst>
              </a:rPr>
              <a:t>log</a:t>
            </a:r>
            <a:r>
              <a:rPr lang="en-US" baseline="-25000">
                <a:solidFill>
                  <a:schemeClr val="hlink"/>
                </a:solidFill>
                <a:effectLst>
                  <a:outerShdw blurRad="38100" dist="38100" dir="2700000" algn="tl">
                    <a:srgbClr val="C0C0C0"/>
                  </a:outerShdw>
                </a:effectLst>
              </a:rPr>
              <a:t>2</a:t>
            </a:r>
            <a:r>
              <a:rPr lang="en-US" baseline="0">
                <a:solidFill>
                  <a:schemeClr val="hlink"/>
                </a:solidFill>
                <a:effectLst>
                  <a:outerShdw blurRad="38100" dist="38100" dir="2700000" algn="tl">
                    <a:srgbClr val="C0C0C0"/>
                  </a:outerShdw>
                </a:effectLst>
              </a:rPr>
              <a:t>40,320</a:t>
            </a:r>
            <a:r>
              <a:rPr lang="en-US" baseline="0">
                <a:solidFill>
                  <a:schemeClr val="hlink"/>
                </a:solidFill>
                <a:effectLst>
                  <a:outerShdw blurRad="38100" dist="38100" dir="2700000" algn="tl">
                    <a:srgbClr val="C0C0C0"/>
                  </a:outerShdw>
                </a:effectLst>
                <a:latin typeface="Symbol" pitchFamily="18" charset="2"/>
              </a:rPr>
              <a:t> </a:t>
            </a:r>
            <a:r>
              <a:rPr lang="en-US" baseline="0">
                <a:solidFill>
                  <a:schemeClr val="hlink"/>
                </a:solidFill>
                <a:effectLst>
                  <a:outerShdw blurRad="38100" dist="38100" dir="2700000" algn="tl">
                    <a:srgbClr val="C0C0C0"/>
                  </a:outerShdw>
                </a:effectLst>
              </a:rPr>
              <a:t>= 16</a:t>
            </a:r>
            <a:r>
              <a:rPr lang="en-US" baseline="0">
                <a:effectLst>
                  <a:outerShdw blurRad="38100" dist="38100" dir="2700000" algn="tl">
                    <a:srgbClr val="C0C0C0"/>
                  </a:outerShdw>
                </a:effectLst>
              </a:rPr>
              <a:t> bits. </a:t>
            </a:r>
          </a:p>
        </p:txBody>
      </p:sp>
      <p:sp>
        <p:nvSpPr>
          <p:cNvPr id="995342" name="Rectangle 14">
            <a:extLst>
              <a:ext uri="{FF2B5EF4-FFF2-40B4-BE49-F238E27FC236}">
                <a16:creationId xmlns:a16="http://schemas.microsoft.com/office/drawing/2014/main" id="{CDFDA727-B9FE-480F-8E77-D66D7C84F691}"/>
              </a:ext>
            </a:extLst>
          </p:cNvPr>
          <p:cNvSpPr>
            <a:spLocks noChangeArrowheads="1"/>
          </p:cNvSpPr>
          <p:nvPr/>
        </p:nvSpPr>
        <p:spPr bwMode="auto">
          <a:xfrm>
            <a:off x="381000" y="4891088"/>
            <a:ext cx="8229600" cy="519112"/>
          </a:xfrm>
          <a:prstGeom prst="rect">
            <a:avLst/>
          </a:prstGeom>
          <a:noFill/>
          <a:ln w="9525">
            <a:noFill/>
            <a:miter lim="800000"/>
            <a:headEnd/>
            <a:tailEnd/>
          </a:ln>
          <a:effectLst/>
        </p:spPr>
        <p:txBody>
          <a:bodyPr anchor="ctr">
            <a:spAutoFit/>
          </a:bodyPr>
          <a:lstStyle/>
          <a:p>
            <a:pPr algn="just" eaLnBrk="1" hangingPunct="1">
              <a:defRPr/>
            </a:pPr>
            <a:r>
              <a:rPr lang="en-US" sz="2800" baseline="0">
                <a:solidFill>
                  <a:schemeClr val="hlink"/>
                </a:solidFill>
                <a:effectLst>
                  <a:outerShdw blurRad="38100" dist="38100" dir="2700000" algn="tl">
                    <a:srgbClr val="C0C0C0"/>
                  </a:outerShdw>
                </a:effectLst>
              </a:rPr>
              <a:t>Solution</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3594465F-C931-4DE2-8646-1D7D4FD21DE1}" type="slidenum">
              <a:rPr lang="en-US" altLang="en-US" sz="1200" baseline="0" smtClean="0">
                <a:solidFill>
                  <a:schemeClr val="bg2"/>
                </a:solidFill>
                <a:latin typeface="Arial" panose="020B0604020202020204" pitchFamily="34" charset="0"/>
              </a:rPr>
              <a:pPr/>
              <a:t>13</a:t>
            </a:fld>
            <a:endParaRPr lang="en-US" altLang="en-US" sz="1200" baseline="0" smtClean="0">
              <a:solidFill>
                <a:schemeClr val="bg2"/>
              </a:solidFill>
              <a:latin typeface="Arial" panose="020B0604020202020204" pitchFamily="34" charset="0"/>
            </a:endParaRPr>
          </a:p>
        </p:txBody>
      </p:sp>
      <p:sp>
        <p:nvSpPr>
          <p:cNvPr id="27651" name="Text Box 4"/>
          <p:cNvSpPr txBox="1">
            <a:spLocks noChangeArrowheads="1"/>
          </p:cNvSpPr>
          <p:nvPr/>
        </p:nvSpPr>
        <p:spPr bwMode="auto">
          <a:xfrm>
            <a:off x="1346200" y="613907"/>
            <a:ext cx="703378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Figure 5.3  </a:t>
            </a:r>
            <a:r>
              <a:rPr lang="en-US" altLang="en-US" sz="2000" i="1" baseline="0"/>
              <a:t>A substitution block cipher model as a </a:t>
            </a:r>
            <a:r>
              <a:rPr lang="en-US" altLang="en-US" sz="2000" i="1" baseline="0" smtClean="0"/>
              <a:t>permutation</a:t>
            </a:r>
          </a:p>
          <a:p>
            <a:r>
              <a:rPr lang="en-US" altLang="en-US" sz="2000" i="1" baseline="0" smtClean="0">
                <a:solidFill>
                  <a:srgbClr val="0070C0"/>
                </a:solidFill>
              </a:rPr>
              <a:t>Mật mã khối thay thế hiện đại như một hoán vị</a:t>
            </a:r>
            <a:endParaRPr lang="en-US" altLang="en-US" sz="2000" i="1" baseline="0">
              <a:solidFill>
                <a:srgbClr val="0070C0"/>
              </a:solidFill>
            </a:endParaRPr>
          </a:p>
        </p:txBody>
      </p:sp>
      <p:pic>
        <p:nvPicPr>
          <p:cNvPr id="27652"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2433" y="1384994"/>
            <a:ext cx="8189912" cy="481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3" name="Rectangle 10"/>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7654" name="Rectangle 11"/>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7655" name="Rectangle 12"/>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7656" name="Rectangle 13"/>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7657" name="Rectangle 14"/>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7658" name="Rectangle 15"/>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7659" name="Rectangle 16"/>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7660" name="Text Box 17"/>
          <p:cNvSpPr txBox="1">
            <a:spLocks noChangeArrowheads="1"/>
          </p:cNvSpPr>
          <p:nvPr/>
        </p:nvSpPr>
        <p:spPr bwMode="auto">
          <a:xfrm>
            <a:off x="1143000" y="0"/>
            <a:ext cx="29606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t>5.1.2  Continued</a:t>
            </a:r>
          </a:p>
        </p:txBody>
      </p:sp>
      <p:sp>
        <p:nvSpPr>
          <p:cNvPr id="13" name="Rectangle 7">
            <a:extLst>
              <a:ext uri="{FF2B5EF4-FFF2-40B4-BE49-F238E27FC236}">
                <a16:creationId xmlns:a16="http://schemas.microsoft.com/office/drawing/2014/main" id="{2E3C8C40-AA48-443D-AFC0-08E675499FF2}"/>
              </a:ext>
            </a:extLst>
          </p:cNvPr>
          <p:cNvSpPr>
            <a:spLocks noChangeArrowheads="1"/>
          </p:cNvSpPr>
          <p:nvPr/>
        </p:nvSpPr>
        <p:spPr bwMode="auto">
          <a:xfrm>
            <a:off x="490538" y="6374436"/>
            <a:ext cx="7358062" cy="420628"/>
          </a:xfrm>
          <a:prstGeom prst="rect">
            <a:avLst/>
          </a:prstGeom>
          <a:noFill/>
          <a:ln w="9525">
            <a:noFill/>
            <a:miter lim="800000"/>
            <a:headEnd/>
            <a:tailEnd/>
          </a:ln>
          <a:effectLst/>
        </p:spPr>
        <p:txBody>
          <a:bodyPr wrap="square" anchor="ctr">
            <a:spAutoFit/>
          </a:bodyPr>
          <a:lstStyle/>
          <a:p>
            <a:pPr algn="just" eaLnBrk="1" hangingPunct="1">
              <a:defRPr/>
            </a:pPr>
            <a:r>
              <a:rPr lang="en-US" sz="3200" i="1">
                <a:solidFill>
                  <a:srgbClr val="FF0000"/>
                </a:solidFill>
              </a:rPr>
              <a:t>Khối 3 bit, khóa </a:t>
            </a:r>
            <a:r>
              <a:rPr lang="en-US" sz="3200" i="1" smtClean="0">
                <a:solidFill>
                  <a:srgbClr val="FF0000"/>
                </a:solidFill>
              </a:rPr>
              <a:t>16 </a:t>
            </a:r>
            <a:r>
              <a:rPr lang="en-US" sz="3200" i="1">
                <a:solidFill>
                  <a:srgbClr val="FF0000"/>
                </a:solidFill>
              </a:rPr>
              <a:t>bit </a:t>
            </a:r>
            <a:r>
              <a:rPr lang="en-US" sz="3200" i="1">
                <a:solidFill>
                  <a:srgbClr val="FF0000"/>
                </a:solidFill>
                <a:sym typeface="Wingdings" panose="05000000000000000000" pitchFamily="2" charset="2"/>
              </a:rPr>
              <a:t> hoán vị </a:t>
            </a:r>
            <a:r>
              <a:rPr lang="en-US" sz="3200" i="1" smtClean="0">
                <a:solidFill>
                  <a:srgbClr val="FF0000"/>
                </a:solidFill>
                <a:sym typeface="Wingdings" panose="05000000000000000000" pitchFamily="2" charset="2"/>
              </a:rPr>
              <a:t>8 bit 8! </a:t>
            </a:r>
            <a:r>
              <a:rPr lang="en-US" sz="3200" i="1">
                <a:solidFill>
                  <a:srgbClr val="FF0000"/>
                </a:solidFill>
                <a:sym typeface="Wingdings" panose="05000000000000000000" pitchFamily="2" charset="2"/>
              </a:rPr>
              <a:t>= </a:t>
            </a:r>
            <a:r>
              <a:rPr lang="en-US" sz="3200" i="1" smtClean="0">
                <a:solidFill>
                  <a:srgbClr val="FF0000"/>
                </a:solidFill>
                <a:sym typeface="Wingdings" panose="05000000000000000000" pitchFamily="2" charset="2"/>
              </a:rPr>
              <a:t>40.320 </a:t>
            </a:r>
            <a:r>
              <a:rPr lang="en-US" sz="3200" i="1">
                <a:solidFill>
                  <a:srgbClr val="FF0000"/>
                </a:solidFill>
                <a:sym typeface="Wingdings" panose="05000000000000000000" pitchFamily="2" charset="2"/>
              </a:rPr>
              <a:t>kết quả</a:t>
            </a:r>
            <a:endParaRPr lang="en-US" sz="3200" i="1" dirty="0">
              <a:solidFill>
                <a:srgbClr val="FF0000"/>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62D41B70-C72F-45F0-91DD-CAF67F002281}" type="slidenum">
              <a:rPr lang="en-US" altLang="en-US" sz="1200" baseline="0" smtClean="0">
                <a:solidFill>
                  <a:schemeClr val="bg2"/>
                </a:solidFill>
                <a:latin typeface="Arial" panose="020B0604020202020204" pitchFamily="34" charset="0"/>
              </a:rPr>
              <a:pPr/>
              <a:t>14</a:t>
            </a:fld>
            <a:endParaRPr lang="en-US" altLang="en-US" sz="1200" baseline="0" smtClean="0">
              <a:solidFill>
                <a:schemeClr val="bg2"/>
              </a:solidFill>
              <a:latin typeface="Arial" panose="020B0604020202020204" pitchFamily="34" charset="0"/>
            </a:endParaRPr>
          </a:p>
        </p:txBody>
      </p:sp>
      <p:sp>
        <p:nvSpPr>
          <p:cNvPr id="29699" name="Rectangle 2"/>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9700" name="Rectangle 3"/>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9701" name="Rectangle 4"/>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9702" name="Rectangle 5"/>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9703" name="Rectangle 6"/>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9704" name="Rectangle 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9705" name="Rectangle 8"/>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29706" name="Text Box 9"/>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5.1.2    </a:t>
            </a:r>
            <a:r>
              <a:rPr lang="en-US" altLang="en-US" sz="3200" i="1" baseline="0"/>
              <a:t>Continued</a:t>
            </a:r>
          </a:p>
        </p:txBody>
      </p:sp>
      <p:sp>
        <p:nvSpPr>
          <p:cNvPr id="927754" name="Line 10">
            <a:extLst>
              <a:ext uri="{FF2B5EF4-FFF2-40B4-BE49-F238E27FC236}">
                <a16:creationId xmlns:a16="http://schemas.microsoft.com/office/drawing/2014/main" id="{FC06C255-BC7E-442C-9CA8-980349383226}"/>
              </a:ext>
            </a:extLst>
          </p:cNvPr>
          <p:cNvSpPr>
            <a:spLocks noChangeShapeType="1"/>
          </p:cNvSpPr>
          <p:nvPr/>
        </p:nvSpPr>
        <p:spPr bwMode="auto">
          <a:xfrm>
            <a:off x="457200" y="1709738"/>
            <a:ext cx="8153400" cy="0"/>
          </a:xfrm>
          <a:prstGeom prst="line">
            <a:avLst/>
          </a:prstGeom>
          <a:noFill/>
          <a:ln w="76200">
            <a:solidFill>
              <a:srgbClr val="009900"/>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
        <p:nvSpPr>
          <p:cNvPr id="927755" name="Line 11">
            <a:extLst>
              <a:ext uri="{FF2B5EF4-FFF2-40B4-BE49-F238E27FC236}">
                <a16:creationId xmlns:a16="http://schemas.microsoft.com/office/drawing/2014/main" id="{896E82D6-A519-4BEA-9341-9BBA658D4C06}"/>
              </a:ext>
            </a:extLst>
          </p:cNvPr>
          <p:cNvSpPr>
            <a:spLocks noChangeShapeType="1"/>
          </p:cNvSpPr>
          <p:nvPr/>
        </p:nvSpPr>
        <p:spPr bwMode="auto">
          <a:xfrm>
            <a:off x="457200" y="4114800"/>
            <a:ext cx="8153400" cy="0"/>
          </a:xfrm>
          <a:prstGeom prst="line">
            <a:avLst/>
          </a:prstGeom>
          <a:noFill/>
          <a:ln w="76200">
            <a:solidFill>
              <a:srgbClr val="009900"/>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
        <p:nvSpPr>
          <p:cNvPr id="29709" name="Rectangle 12"/>
          <p:cNvSpPr>
            <a:spLocks noChangeArrowheads="1"/>
          </p:cNvSpPr>
          <p:nvPr/>
        </p:nvSpPr>
        <p:spPr bwMode="auto">
          <a:xfrm>
            <a:off x="457200" y="1785938"/>
            <a:ext cx="8077200" cy="1373187"/>
          </a:xfrm>
          <a:prstGeom prst="rect">
            <a:avLst/>
          </a:prstGeom>
          <a:solidFill>
            <a:srgbClr val="99FF33"/>
          </a:solidFill>
          <a:ln>
            <a:noFill/>
          </a:ln>
          <a:extLst>
            <a:ext uri="{91240B29-F687-4F45-9708-019B960494DF}">
              <a14:hiddenLine xmlns:a14="http://schemas.microsoft.com/office/drawing/2010/main" w="76200" algn="ctr">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a:r>
              <a:rPr lang="en-US" altLang="en-US" sz="2800" baseline="0"/>
              <a:t>A full-size key </a:t>
            </a:r>
            <a:r>
              <a:rPr lang="en-US" altLang="en-US" sz="2800" i="1" baseline="0"/>
              <a:t>n</a:t>
            </a:r>
            <a:r>
              <a:rPr lang="en-US" altLang="en-US" sz="2800" baseline="0"/>
              <a:t>-bit transposition cipher or a substitution block cipher can be modeled</a:t>
            </a:r>
          </a:p>
          <a:p>
            <a:pPr algn="ctr"/>
            <a:r>
              <a:rPr lang="en-US" altLang="en-US" sz="2800" baseline="0"/>
              <a:t>as a permutation, but their key sizes are different:</a:t>
            </a:r>
          </a:p>
        </p:txBody>
      </p:sp>
      <p:grpSp>
        <p:nvGrpSpPr>
          <p:cNvPr id="29710" name="Group 13"/>
          <p:cNvGrpSpPr>
            <a:grpSpLocks/>
          </p:cNvGrpSpPr>
          <p:nvPr/>
        </p:nvGrpSpPr>
        <p:grpSpPr bwMode="auto">
          <a:xfrm>
            <a:off x="457200" y="1066800"/>
            <a:ext cx="1143000" cy="566738"/>
            <a:chOff x="1200" y="1248"/>
            <a:chExt cx="720" cy="357"/>
          </a:xfrm>
        </p:grpSpPr>
        <p:pic>
          <p:nvPicPr>
            <p:cNvPr id="29718"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0" y="1248"/>
              <a:ext cx="720" cy="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19" name="Text Box 15"/>
            <p:cNvSpPr txBox="1">
              <a:spLocks noChangeArrowheads="1"/>
            </p:cNvSpPr>
            <p:nvPr/>
          </p:nvSpPr>
          <p:spPr bwMode="auto">
            <a:xfrm>
              <a:off x="1284" y="1248"/>
              <a:ext cx="55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2800" i="1" baseline="0">
                  <a:solidFill>
                    <a:schemeClr val="hlink"/>
                  </a:solidFill>
                </a:rPr>
                <a:t>Note</a:t>
              </a:r>
            </a:p>
          </p:txBody>
        </p:sp>
      </p:grpSp>
      <p:sp>
        <p:nvSpPr>
          <p:cNvPr id="29711" name="Rectangle 16"/>
          <p:cNvSpPr>
            <a:spLocks noChangeArrowheads="1"/>
          </p:cNvSpPr>
          <p:nvPr/>
        </p:nvSpPr>
        <p:spPr bwMode="auto">
          <a:xfrm>
            <a:off x="457200" y="3157538"/>
            <a:ext cx="8077200" cy="946150"/>
          </a:xfrm>
          <a:prstGeom prst="rect">
            <a:avLst/>
          </a:prstGeom>
          <a:solidFill>
            <a:srgbClr val="99FF33"/>
          </a:solidFill>
          <a:ln>
            <a:noFill/>
          </a:ln>
          <a:extLst>
            <a:ext uri="{91240B29-F687-4F45-9708-019B960494DF}">
              <a14:hiddenLine xmlns:a14="http://schemas.microsoft.com/office/drawing/2010/main" w="76200" algn="ctr">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buFont typeface="Wingdings" panose="05000000000000000000" pitchFamily="2" charset="2"/>
              <a:buChar char="q"/>
            </a:pPr>
            <a:r>
              <a:rPr lang="en-US" altLang="en-US" sz="2800" baseline="0"/>
              <a:t>  Transposition: the key is </a:t>
            </a:r>
            <a:r>
              <a:rPr lang="en-US" altLang="en-US" sz="2800" baseline="0">
                <a:solidFill>
                  <a:schemeClr val="hlink"/>
                </a:solidFill>
                <a:latin typeface="Symbol" panose="05050102010706020507" pitchFamily="18" charset="2"/>
              </a:rPr>
              <a:t>é</a:t>
            </a:r>
            <a:r>
              <a:rPr lang="en-US" altLang="en-US" sz="2800" baseline="0">
                <a:solidFill>
                  <a:schemeClr val="hlink"/>
                </a:solidFill>
              </a:rPr>
              <a:t>log</a:t>
            </a:r>
            <a:r>
              <a:rPr lang="en-US" altLang="en-US" sz="2800" baseline="-25000">
                <a:solidFill>
                  <a:schemeClr val="hlink"/>
                </a:solidFill>
              </a:rPr>
              <a:t>2</a:t>
            </a:r>
            <a:r>
              <a:rPr lang="en-US" altLang="en-US" sz="2800" baseline="0">
                <a:solidFill>
                  <a:schemeClr val="hlink"/>
                </a:solidFill>
              </a:rPr>
              <a:t>n!</a:t>
            </a:r>
            <a:r>
              <a:rPr lang="en-US" altLang="en-US" sz="2800" baseline="0">
                <a:solidFill>
                  <a:schemeClr val="hlink"/>
                </a:solidFill>
                <a:latin typeface="Symbol" panose="05050102010706020507" pitchFamily="18" charset="2"/>
              </a:rPr>
              <a:t></a:t>
            </a:r>
            <a:r>
              <a:rPr lang="en-US" altLang="en-US" sz="2800" baseline="0"/>
              <a:t> bits long.</a:t>
            </a:r>
          </a:p>
          <a:p>
            <a:pPr>
              <a:buFont typeface="Wingdings" panose="05000000000000000000" pitchFamily="2" charset="2"/>
              <a:buChar char="q"/>
            </a:pPr>
            <a:r>
              <a:rPr lang="en-US" altLang="en-US" sz="2800" baseline="0"/>
              <a:t>  Substitution: the key is </a:t>
            </a:r>
            <a:r>
              <a:rPr lang="en-US" altLang="en-US" sz="2800" baseline="0">
                <a:solidFill>
                  <a:schemeClr val="hlink"/>
                </a:solidFill>
                <a:latin typeface="Symbol" panose="05050102010706020507" pitchFamily="18" charset="2"/>
              </a:rPr>
              <a:t>é</a:t>
            </a:r>
            <a:r>
              <a:rPr lang="en-US" altLang="en-US" sz="2800" baseline="0">
                <a:solidFill>
                  <a:schemeClr val="hlink"/>
                </a:solidFill>
              </a:rPr>
              <a:t>log</a:t>
            </a:r>
            <a:r>
              <a:rPr lang="en-US" altLang="en-US" sz="2800" baseline="-25000">
                <a:solidFill>
                  <a:schemeClr val="hlink"/>
                </a:solidFill>
              </a:rPr>
              <a:t>2</a:t>
            </a:r>
            <a:r>
              <a:rPr lang="en-US" altLang="en-US" sz="2800" baseline="0">
                <a:solidFill>
                  <a:schemeClr val="hlink"/>
                </a:solidFill>
              </a:rPr>
              <a:t>(2</a:t>
            </a:r>
            <a:r>
              <a:rPr lang="en-US" altLang="en-US" sz="2800">
                <a:solidFill>
                  <a:schemeClr val="hlink"/>
                </a:solidFill>
              </a:rPr>
              <a:t>n</a:t>
            </a:r>
            <a:r>
              <a:rPr lang="en-US" altLang="en-US" sz="2800" baseline="0">
                <a:solidFill>
                  <a:schemeClr val="hlink"/>
                </a:solidFill>
              </a:rPr>
              <a:t>)!</a:t>
            </a:r>
            <a:r>
              <a:rPr lang="en-US" altLang="en-US" sz="2800" baseline="0">
                <a:solidFill>
                  <a:schemeClr val="hlink"/>
                </a:solidFill>
                <a:latin typeface="Symbol" panose="05050102010706020507" pitchFamily="18" charset="2"/>
              </a:rPr>
              <a:t> </a:t>
            </a:r>
            <a:r>
              <a:rPr lang="en-US" altLang="en-US" sz="2800" baseline="0"/>
              <a:t>bits long.</a:t>
            </a:r>
          </a:p>
        </p:txBody>
      </p:sp>
      <p:sp>
        <p:nvSpPr>
          <p:cNvPr id="927761" name="Line 17">
            <a:extLst>
              <a:ext uri="{FF2B5EF4-FFF2-40B4-BE49-F238E27FC236}">
                <a16:creationId xmlns:a16="http://schemas.microsoft.com/office/drawing/2014/main" id="{1DC6D080-220B-4584-B8CE-171E437660CC}"/>
              </a:ext>
            </a:extLst>
          </p:cNvPr>
          <p:cNvSpPr>
            <a:spLocks noChangeShapeType="1"/>
          </p:cNvSpPr>
          <p:nvPr/>
        </p:nvSpPr>
        <p:spPr bwMode="auto">
          <a:xfrm>
            <a:off x="457200" y="4876800"/>
            <a:ext cx="8153400" cy="0"/>
          </a:xfrm>
          <a:prstGeom prst="line">
            <a:avLst/>
          </a:prstGeom>
          <a:noFill/>
          <a:ln w="76200">
            <a:solidFill>
              <a:srgbClr val="009900"/>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
        <p:nvSpPr>
          <p:cNvPr id="927762" name="Line 18">
            <a:extLst>
              <a:ext uri="{FF2B5EF4-FFF2-40B4-BE49-F238E27FC236}">
                <a16:creationId xmlns:a16="http://schemas.microsoft.com/office/drawing/2014/main" id="{CE1E06CA-511F-4060-8CF5-0F68CDA70437}"/>
              </a:ext>
            </a:extLst>
          </p:cNvPr>
          <p:cNvSpPr>
            <a:spLocks noChangeShapeType="1"/>
          </p:cNvSpPr>
          <p:nvPr/>
        </p:nvSpPr>
        <p:spPr bwMode="auto">
          <a:xfrm>
            <a:off x="457200" y="6400800"/>
            <a:ext cx="8153400" cy="0"/>
          </a:xfrm>
          <a:prstGeom prst="line">
            <a:avLst/>
          </a:prstGeom>
          <a:noFill/>
          <a:ln w="76200">
            <a:solidFill>
              <a:srgbClr val="009900"/>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
        <p:nvSpPr>
          <p:cNvPr id="29714" name="Rectangle 19"/>
          <p:cNvSpPr>
            <a:spLocks noChangeArrowheads="1"/>
          </p:cNvSpPr>
          <p:nvPr/>
        </p:nvSpPr>
        <p:spPr bwMode="auto">
          <a:xfrm>
            <a:off x="457200" y="4953000"/>
            <a:ext cx="8077200" cy="1373188"/>
          </a:xfrm>
          <a:prstGeom prst="rect">
            <a:avLst/>
          </a:prstGeom>
          <a:solidFill>
            <a:srgbClr val="99FF33"/>
          </a:solidFill>
          <a:ln>
            <a:noFill/>
          </a:ln>
          <a:extLst>
            <a:ext uri="{91240B29-F687-4F45-9708-019B960494DF}">
              <a14:hiddenLine xmlns:a14="http://schemas.microsoft.com/office/drawing/2010/main" w="76200" algn="ctr">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a:r>
              <a:rPr lang="en-US" altLang="en-US" sz="2800" baseline="0"/>
              <a:t>A partial-key cipher is a group under the composition operation if it is a subgroup</a:t>
            </a:r>
          </a:p>
          <a:p>
            <a:pPr algn="ctr"/>
            <a:r>
              <a:rPr lang="en-US" altLang="en-US" sz="2800" baseline="0"/>
              <a:t>of the corresponding full-size key cipher.</a:t>
            </a:r>
          </a:p>
        </p:txBody>
      </p:sp>
      <p:grpSp>
        <p:nvGrpSpPr>
          <p:cNvPr id="29715" name="Group 20"/>
          <p:cNvGrpSpPr>
            <a:grpSpLocks/>
          </p:cNvGrpSpPr>
          <p:nvPr/>
        </p:nvGrpSpPr>
        <p:grpSpPr bwMode="auto">
          <a:xfrm>
            <a:off x="457200" y="4310063"/>
            <a:ext cx="1143000" cy="566737"/>
            <a:chOff x="1200" y="1248"/>
            <a:chExt cx="720" cy="357"/>
          </a:xfrm>
        </p:grpSpPr>
        <p:pic>
          <p:nvPicPr>
            <p:cNvPr id="29716" name="Picture 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0" y="1248"/>
              <a:ext cx="720" cy="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17" name="Text Box 22"/>
            <p:cNvSpPr txBox="1">
              <a:spLocks noChangeArrowheads="1"/>
            </p:cNvSpPr>
            <p:nvPr/>
          </p:nvSpPr>
          <p:spPr bwMode="auto">
            <a:xfrm>
              <a:off x="1284" y="1248"/>
              <a:ext cx="55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2800" i="1" baseline="0">
                  <a:solidFill>
                    <a:schemeClr val="hlink"/>
                  </a:solidFill>
                </a:rPr>
                <a:t>Note</a:t>
              </a:r>
            </a:p>
          </p:txBody>
        </p:sp>
      </p:gr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BA6AE3BA-378B-4057-B4A9-FF2F58D91D27}" type="slidenum">
              <a:rPr lang="en-US" altLang="en-US" sz="1200" baseline="0" smtClean="0">
                <a:solidFill>
                  <a:schemeClr val="bg2"/>
                </a:solidFill>
                <a:latin typeface="Arial" panose="020B0604020202020204" pitchFamily="34" charset="0"/>
              </a:rPr>
              <a:pPr/>
              <a:t>15</a:t>
            </a:fld>
            <a:endParaRPr lang="en-US" altLang="en-US" sz="1200" baseline="0" smtClean="0">
              <a:solidFill>
                <a:schemeClr val="bg2"/>
              </a:solidFill>
              <a:latin typeface="Arial" panose="020B0604020202020204" pitchFamily="34" charset="0"/>
            </a:endParaRPr>
          </a:p>
        </p:txBody>
      </p:sp>
      <p:sp>
        <p:nvSpPr>
          <p:cNvPr id="31747" name="Rectangle 2"/>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1748" name="Rectangle 3"/>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1749" name="Rectangle 4"/>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1750" name="Rectangle 5"/>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1751" name="Rectangle 6"/>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1752" name="Rectangle 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1753" name="Rectangle 8"/>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1754" name="Rectangle 9"/>
          <p:cNvSpPr>
            <a:spLocks noChangeArrowheads="1"/>
          </p:cNvSpPr>
          <p:nvPr/>
        </p:nvSpPr>
        <p:spPr bwMode="auto">
          <a:xfrm>
            <a:off x="228600" y="1123950"/>
            <a:ext cx="8686800" cy="29854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i="1" baseline="0"/>
              <a:t>Modern block ciphers normally are keyed substitution ciphers in which the key allows only partial mappings from the possible inputs to the possible outputs. </a:t>
            </a:r>
            <a:endParaRPr lang="en-US" altLang="en-US" sz="2800" i="1" baseline="0" smtClean="0"/>
          </a:p>
          <a:p>
            <a:pPr algn="just"/>
            <a:r>
              <a:rPr lang="en-US" altLang="en-US" sz="2800" i="1" baseline="0" smtClean="0">
                <a:solidFill>
                  <a:srgbClr val="0070C0"/>
                </a:solidFill>
              </a:rPr>
              <a:t>Mật mã khối hiện đại thông thường là mật mã thay thế, trong đó khóa đóng vai trò cho phép ánh xạ một input với một output</a:t>
            </a:r>
          </a:p>
          <a:p>
            <a:pPr algn="just"/>
            <a:r>
              <a:rPr lang="en-US" altLang="en-US" sz="2000" i="1" baseline="0" smtClean="0">
                <a:solidFill>
                  <a:srgbClr val="FF0000"/>
                </a:solidFill>
              </a:rPr>
              <a:t>(Khóa bây giờ đóng vai trò điều khiển, giao vai trò hoán vị cho Box)</a:t>
            </a:r>
            <a:endParaRPr lang="en-US" altLang="en-US" sz="2000" i="1" baseline="0">
              <a:solidFill>
                <a:srgbClr val="FF0000"/>
              </a:solidFill>
            </a:endParaRPr>
          </a:p>
        </p:txBody>
      </p:sp>
      <p:sp>
        <p:nvSpPr>
          <p:cNvPr id="31755" name="Text Box 10"/>
          <p:cNvSpPr txBox="1">
            <a:spLocks noChangeArrowheads="1"/>
          </p:cNvSpPr>
          <p:nvPr/>
        </p:nvSpPr>
        <p:spPr bwMode="auto">
          <a:xfrm>
            <a:off x="1143000" y="0"/>
            <a:ext cx="780732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5.1.3  Components of a Modern Block Cipher</a:t>
            </a:r>
          </a:p>
        </p:txBody>
      </p:sp>
      <p:sp>
        <p:nvSpPr>
          <p:cNvPr id="31756" name="Rectangle 11"/>
          <p:cNvSpPr>
            <a:spLocks noChangeArrowheads="1"/>
          </p:cNvSpPr>
          <p:nvPr/>
        </p:nvSpPr>
        <p:spPr bwMode="auto">
          <a:xfrm>
            <a:off x="152400" y="4741863"/>
            <a:ext cx="8686800" cy="181588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i="1" baseline="0"/>
              <a:t>A P-box (permutation box) parallels the traditional transposition cipher for characters. It transposes bits. </a:t>
            </a:r>
            <a:endParaRPr lang="en-US" altLang="en-US" sz="2800" i="1" baseline="0" smtClean="0"/>
          </a:p>
          <a:p>
            <a:pPr algn="just"/>
            <a:r>
              <a:rPr lang="en-US" altLang="en-US" sz="2800" i="1" baseline="0" smtClean="0">
                <a:solidFill>
                  <a:srgbClr val="0070C0"/>
                </a:solidFill>
              </a:rPr>
              <a:t>Một P-box (Permutation – hoán vị) tương tự như mật mã chuyển vị cổ điển. Nó thay đổi vị trí các bit</a:t>
            </a:r>
            <a:endParaRPr lang="en-US" altLang="en-US" sz="2800" i="1" baseline="0">
              <a:solidFill>
                <a:srgbClr val="0070C0"/>
              </a:solidFill>
            </a:endParaRPr>
          </a:p>
        </p:txBody>
      </p:sp>
      <p:sp>
        <p:nvSpPr>
          <p:cNvPr id="31757" name="Text Box 12"/>
          <p:cNvSpPr txBox="1">
            <a:spLocks noChangeArrowheads="1"/>
          </p:cNvSpPr>
          <p:nvPr/>
        </p:nvSpPr>
        <p:spPr bwMode="auto">
          <a:xfrm>
            <a:off x="324643" y="4125914"/>
            <a:ext cx="1408113"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2800" baseline="0">
                <a:solidFill>
                  <a:schemeClr val="folHlink"/>
                </a:solidFill>
              </a:rPr>
              <a:t>P-Boxes</a:t>
            </a:r>
            <a:endParaRPr lang="en-US" altLang="en-US" sz="2800" i="1" baseline="0">
              <a:solidFill>
                <a:schemeClr val="folHlink"/>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5486CE3A-8EB0-422E-9DA5-9492171DF78B}" type="slidenum">
              <a:rPr lang="en-US" altLang="en-US" sz="1200" baseline="0" smtClean="0">
                <a:solidFill>
                  <a:schemeClr val="bg2"/>
                </a:solidFill>
                <a:latin typeface="Arial" panose="020B0604020202020204" pitchFamily="34" charset="0"/>
              </a:rPr>
              <a:pPr/>
              <a:t>16</a:t>
            </a:fld>
            <a:endParaRPr lang="en-US" altLang="en-US" sz="1200" baseline="0" smtClean="0">
              <a:solidFill>
                <a:schemeClr val="bg2"/>
              </a:solidFill>
              <a:latin typeface="Arial" panose="020B0604020202020204" pitchFamily="34" charset="0"/>
            </a:endParaRPr>
          </a:p>
        </p:txBody>
      </p:sp>
      <p:sp>
        <p:nvSpPr>
          <p:cNvPr id="33795" name="Text Box 4"/>
          <p:cNvSpPr txBox="1">
            <a:spLocks noChangeArrowheads="1"/>
          </p:cNvSpPr>
          <p:nvPr/>
        </p:nvSpPr>
        <p:spPr bwMode="auto">
          <a:xfrm>
            <a:off x="2598738" y="1143000"/>
            <a:ext cx="40306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Figure 5.4  </a:t>
            </a:r>
            <a:r>
              <a:rPr lang="en-US" altLang="en-US" sz="2000" i="1" baseline="0"/>
              <a:t>Three types of P-boxes</a:t>
            </a:r>
          </a:p>
        </p:txBody>
      </p:sp>
      <p:pic>
        <p:nvPicPr>
          <p:cNvPr id="33796" name="Picture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5738" y="1981200"/>
            <a:ext cx="8729662" cy="3529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7" name="Rectangle 12"/>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3798" name="Rectangle 13"/>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3799" name="Rectangle 14"/>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3800" name="Rectangle 15"/>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3801" name="Rectangle 16"/>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3802" name="Rectangle 1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3803" name="Rectangle 18"/>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3804" name="Text Box 19"/>
          <p:cNvSpPr txBox="1">
            <a:spLocks noChangeArrowheads="1"/>
          </p:cNvSpPr>
          <p:nvPr/>
        </p:nvSpPr>
        <p:spPr bwMode="auto">
          <a:xfrm>
            <a:off x="1143000" y="0"/>
            <a:ext cx="29606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t>5.1.3</a:t>
            </a:r>
            <a:r>
              <a:rPr lang="en-US" altLang="en-US" sz="3200" i="1" baseline="0">
                <a:solidFill>
                  <a:schemeClr val="hlink"/>
                </a:solidFill>
              </a:rPr>
              <a:t>  </a:t>
            </a:r>
            <a:r>
              <a:rPr lang="en-US" altLang="en-US" sz="3200" i="1" baseline="0"/>
              <a:t>Continued</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735A1F0D-504E-47D7-B69D-6D07F24D65A0}" type="slidenum">
              <a:rPr lang="en-US" altLang="en-US" sz="1200" baseline="0" smtClean="0">
                <a:solidFill>
                  <a:schemeClr val="bg2"/>
                </a:solidFill>
                <a:latin typeface="Arial" panose="020B0604020202020204" pitchFamily="34" charset="0"/>
              </a:rPr>
              <a:pPr/>
              <a:t>17</a:t>
            </a:fld>
            <a:endParaRPr lang="en-US" altLang="en-US" sz="1200" baseline="0" smtClean="0">
              <a:solidFill>
                <a:schemeClr val="bg2"/>
              </a:solidFill>
              <a:latin typeface="Arial" panose="020B0604020202020204" pitchFamily="34" charset="0"/>
            </a:endParaRPr>
          </a:p>
        </p:txBody>
      </p:sp>
      <p:sp>
        <p:nvSpPr>
          <p:cNvPr id="35843" name="Text Box 2"/>
          <p:cNvSpPr txBox="1">
            <a:spLocks noChangeArrowheads="1"/>
          </p:cNvSpPr>
          <p:nvPr/>
        </p:nvSpPr>
        <p:spPr bwMode="auto">
          <a:xfrm>
            <a:off x="609600" y="1219200"/>
            <a:ext cx="1792288"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bg1"/>
                </a:solidFill>
              </a:rPr>
              <a:t>Example 5.5</a:t>
            </a:r>
            <a:endParaRPr lang="en-US" altLang="en-US" sz="2000" i="1" baseline="0">
              <a:solidFill>
                <a:schemeClr val="bg1"/>
              </a:solidFill>
            </a:endParaRPr>
          </a:p>
        </p:txBody>
      </p:sp>
      <p:sp>
        <p:nvSpPr>
          <p:cNvPr id="35844" name="Rectangle 3"/>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5845" name="Rectangle 4"/>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5846" name="Rectangle 5"/>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5847" name="Rectangle 6"/>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5848" name="Rectangle 7"/>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5849" name="Rectangle 8"/>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5850" name="Rectangle 9"/>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5851" name="Text Box 10"/>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t>5.1.3 </a:t>
            </a:r>
            <a:r>
              <a:rPr lang="en-US" altLang="en-US" sz="3200" i="1" baseline="0">
                <a:solidFill>
                  <a:schemeClr val="hlink"/>
                </a:solidFill>
              </a:rPr>
              <a:t>   </a:t>
            </a:r>
            <a:r>
              <a:rPr lang="en-US" altLang="en-US" sz="3200" i="1" baseline="0"/>
              <a:t>Continued</a:t>
            </a:r>
          </a:p>
        </p:txBody>
      </p:sp>
      <p:pic>
        <p:nvPicPr>
          <p:cNvPr id="3585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 y="3509963"/>
            <a:ext cx="727710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53" name="Text Box 13"/>
          <p:cNvSpPr txBox="1">
            <a:spLocks noChangeArrowheads="1"/>
          </p:cNvSpPr>
          <p:nvPr/>
        </p:nvSpPr>
        <p:spPr bwMode="auto">
          <a:xfrm>
            <a:off x="1392238" y="2590800"/>
            <a:ext cx="57753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Figure 5.5  </a:t>
            </a:r>
            <a:r>
              <a:rPr lang="en-US" altLang="en-US" sz="2000" i="1" baseline="0"/>
              <a:t>The possible mappings of a 3 × 3 P-box</a:t>
            </a:r>
          </a:p>
        </p:txBody>
      </p:sp>
      <p:sp>
        <p:nvSpPr>
          <p:cNvPr id="944144" name="Rectangle 16">
            <a:extLst>
              <a:ext uri="{FF2B5EF4-FFF2-40B4-BE49-F238E27FC236}">
                <a16:creationId xmlns:a16="http://schemas.microsoft.com/office/drawing/2014/main" id="{10FB6152-12F8-4DE6-BE55-1245FABC499D}"/>
              </a:ext>
            </a:extLst>
          </p:cNvPr>
          <p:cNvSpPr>
            <a:spLocks noChangeArrowheads="1"/>
          </p:cNvSpPr>
          <p:nvPr/>
        </p:nvSpPr>
        <p:spPr bwMode="auto">
          <a:xfrm>
            <a:off x="457200" y="1752600"/>
            <a:ext cx="8229600" cy="457200"/>
          </a:xfrm>
          <a:prstGeom prst="rect">
            <a:avLst/>
          </a:prstGeom>
          <a:noFill/>
          <a:ln w="9525">
            <a:noFill/>
            <a:miter lim="800000"/>
            <a:headEnd/>
            <a:tailEnd/>
          </a:ln>
          <a:effectLst/>
        </p:spPr>
        <p:txBody>
          <a:bodyPr anchor="ctr">
            <a:spAutoFit/>
          </a:bodyPr>
          <a:lstStyle/>
          <a:p>
            <a:pPr algn="just" eaLnBrk="1" hangingPunct="1">
              <a:defRPr/>
            </a:pPr>
            <a:r>
              <a:rPr lang="en-US" baseline="0">
                <a:effectLst>
                  <a:outerShdw blurRad="38100" dist="38100" dir="2700000" algn="tl">
                    <a:srgbClr val="C0C0C0"/>
                  </a:outerShdw>
                </a:effectLst>
              </a:rPr>
              <a:t>Figure 5.5 shows all 6 possible mappings of a 3 × 3 P-box.</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33DA1303-812B-4D1E-8E06-7902D5D76C4D}" type="slidenum">
              <a:rPr lang="en-US" altLang="en-US" sz="1200" baseline="0" smtClean="0">
                <a:solidFill>
                  <a:schemeClr val="bg2"/>
                </a:solidFill>
                <a:latin typeface="Arial" panose="020B0604020202020204" pitchFamily="34" charset="0"/>
              </a:rPr>
              <a:pPr/>
              <a:t>18</a:t>
            </a:fld>
            <a:endParaRPr lang="en-US" altLang="en-US" sz="1200" baseline="0" smtClean="0">
              <a:solidFill>
                <a:schemeClr val="bg2"/>
              </a:solidFill>
              <a:latin typeface="Arial" panose="020B0604020202020204" pitchFamily="34" charset="0"/>
            </a:endParaRPr>
          </a:p>
        </p:txBody>
      </p:sp>
      <p:sp>
        <p:nvSpPr>
          <p:cNvPr id="37891" name="Rectangle 3"/>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7892" name="Rectangle 4"/>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7893" name="Rectangle 5"/>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7894" name="Rectangle 6"/>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7895" name="Rectangle 7"/>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7896" name="Rectangle 8"/>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7897" name="Rectangle 9"/>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7898" name="Text Box 10"/>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t>5.1.3</a:t>
            </a:r>
            <a:r>
              <a:rPr lang="en-US" altLang="en-US" sz="3200" i="1" baseline="0">
                <a:solidFill>
                  <a:schemeClr val="hlink"/>
                </a:solidFill>
              </a:rPr>
              <a:t>    </a:t>
            </a:r>
            <a:r>
              <a:rPr lang="en-US" altLang="en-US" sz="3200" i="1" baseline="0"/>
              <a:t>Continued</a:t>
            </a:r>
          </a:p>
        </p:txBody>
      </p:sp>
      <p:sp>
        <p:nvSpPr>
          <p:cNvPr id="37899" name="Text Box 13"/>
          <p:cNvSpPr txBox="1">
            <a:spLocks noChangeArrowheads="1"/>
          </p:cNvSpPr>
          <p:nvPr/>
        </p:nvSpPr>
        <p:spPr bwMode="auto">
          <a:xfrm>
            <a:off x="914400" y="2286000"/>
            <a:ext cx="70373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Table  5.1  </a:t>
            </a:r>
            <a:r>
              <a:rPr lang="en-US" altLang="en-US" sz="2000" i="1" baseline="0"/>
              <a:t>Example of a permutation table for a straight P-box</a:t>
            </a:r>
          </a:p>
        </p:txBody>
      </p:sp>
      <p:pic>
        <p:nvPicPr>
          <p:cNvPr id="37900"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775" y="2767013"/>
            <a:ext cx="8683625" cy="1982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901" name="Text Box 15"/>
          <p:cNvSpPr txBox="1">
            <a:spLocks noChangeArrowheads="1"/>
          </p:cNvSpPr>
          <p:nvPr/>
        </p:nvSpPr>
        <p:spPr bwMode="auto">
          <a:xfrm>
            <a:off x="1116013" y="533400"/>
            <a:ext cx="23764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Straight P-Boxes</a:t>
            </a:r>
            <a:endParaRPr lang="en-US" altLang="en-US" sz="2000" i="1" baseline="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F7040B3D-EEAB-42FC-9692-FD5F8DD5F968}" type="slidenum">
              <a:rPr lang="en-US" altLang="en-US" sz="1200" baseline="0" smtClean="0">
                <a:solidFill>
                  <a:schemeClr val="bg2"/>
                </a:solidFill>
                <a:latin typeface="Arial" panose="020B0604020202020204" pitchFamily="34" charset="0"/>
              </a:rPr>
              <a:pPr/>
              <a:t>19</a:t>
            </a:fld>
            <a:endParaRPr lang="en-US" altLang="en-US" sz="1200" baseline="0" smtClean="0">
              <a:solidFill>
                <a:schemeClr val="bg2"/>
              </a:solidFill>
              <a:latin typeface="Arial" panose="020B0604020202020204" pitchFamily="34" charset="0"/>
            </a:endParaRPr>
          </a:p>
        </p:txBody>
      </p:sp>
      <p:sp>
        <p:nvSpPr>
          <p:cNvPr id="39939" name="Text Box 2"/>
          <p:cNvSpPr txBox="1">
            <a:spLocks noChangeArrowheads="1"/>
          </p:cNvSpPr>
          <p:nvPr/>
        </p:nvSpPr>
        <p:spPr bwMode="auto">
          <a:xfrm>
            <a:off x="265113" y="1066800"/>
            <a:ext cx="1792287"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bg1"/>
                </a:solidFill>
              </a:rPr>
              <a:t>Example 5.6</a:t>
            </a:r>
            <a:endParaRPr lang="en-US" altLang="en-US" sz="2000" i="1" baseline="0">
              <a:solidFill>
                <a:schemeClr val="bg1"/>
              </a:solidFill>
            </a:endParaRPr>
          </a:p>
        </p:txBody>
      </p:sp>
      <p:sp>
        <p:nvSpPr>
          <p:cNvPr id="39940" name="Rectangle 3"/>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9941" name="Rectangle 4"/>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9942" name="Rectangle 5"/>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9943" name="Rectangle 6"/>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9944" name="Rectangle 7"/>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9945" name="Rectangle 8"/>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9946" name="Rectangle 9"/>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39947" name="Text Box 10"/>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5.1.2    </a:t>
            </a:r>
            <a:r>
              <a:rPr lang="en-US" altLang="en-US" sz="3200" i="1" baseline="0"/>
              <a:t>Continued</a:t>
            </a:r>
          </a:p>
        </p:txBody>
      </p:sp>
      <p:sp>
        <p:nvSpPr>
          <p:cNvPr id="942091" name="Rectangle 11">
            <a:extLst>
              <a:ext uri="{FF2B5EF4-FFF2-40B4-BE49-F238E27FC236}">
                <a16:creationId xmlns:a16="http://schemas.microsoft.com/office/drawing/2014/main" id="{6084DC6A-D73B-4C25-9BF7-98BBE5430CF3}"/>
              </a:ext>
            </a:extLst>
          </p:cNvPr>
          <p:cNvSpPr>
            <a:spLocks noChangeArrowheads="1"/>
          </p:cNvSpPr>
          <p:nvPr/>
        </p:nvSpPr>
        <p:spPr bwMode="auto">
          <a:xfrm>
            <a:off x="228600" y="1495425"/>
            <a:ext cx="8229600" cy="1552575"/>
          </a:xfrm>
          <a:prstGeom prst="rect">
            <a:avLst/>
          </a:prstGeom>
          <a:noFill/>
          <a:ln w="9525">
            <a:noFill/>
            <a:miter lim="800000"/>
            <a:headEnd/>
            <a:tailEnd/>
          </a:ln>
          <a:effectLst/>
        </p:spPr>
        <p:txBody>
          <a:bodyPr anchor="ctr">
            <a:spAutoFit/>
          </a:bodyPr>
          <a:lstStyle/>
          <a:p>
            <a:pPr algn="just" eaLnBrk="1" hangingPunct="1">
              <a:defRPr/>
            </a:pPr>
            <a:r>
              <a:rPr lang="en-US" baseline="0">
                <a:effectLst>
                  <a:outerShdw blurRad="38100" dist="38100" dir="2700000" algn="tl">
                    <a:srgbClr val="C0C0C0"/>
                  </a:outerShdw>
                </a:effectLst>
              </a:rPr>
              <a:t>Design an 8 × 8 permutation table for a straight P-box that moves the two middle bits (bits 4 and 5) in the input word to the two ends (bits 1 and 8) in the output words. Relative positions of other bits should not be changed.</a:t>
            </a:r>
          </a:p>
        </p:txBody>
      </p:sp>
      <p:sp>
        <p:nvSpPr>
          <p:cNvPr id="942092" name="Rectangle 12">
            <a:extLst>
              <a:ext uri="{FF2B5EF4-FFF2-40B4-BE49-F238E27FC236}">
                <a16:creationId xmlns:a16="http://schemas.microsoft.com/office/drawing/2014/main" id="{8D92DF4B-6974-4B5E-8142-4663F01846AC}"/>
              </a:ext>
            </a:extLst>
          </p:cNvPr>
          <p:cNvSpPr>
            <a:spLocks noChangeArrowheads="1"/>
          </p:cNvSpPr>
          <p:nvPr/>
        </p:nvSpPr>
        <p:spPr bwMode="auto">
          <a:xfrm>
            <a:off x="381000" y="3367088"/>
            <a:ext cx="8229600" cy="519112"/>
          </a:xfrm>
          <a:prstGeom prst="rect">
            <a:avLst/>
          </a:prstGeom>
          <a:noFill/>
          <a:ln w="9525">
            <a:noFill/>
            <a:miter lim="800000"/>
            <a:headEnd/>
            <a:tailEnd/>
          </a:ln>
          <a:effectLst/>
        </p:spPr>
        <p:txBody>
          <a:bodyPr anchor="ctr">
            <a:spAutoFit/>
          </a:bodyPr>
          <a:lstStyle/>
          <a:p>
            <a:pPr algn="just" eaLnBrk="1" hangingPunct="1">
              <a:defRPr/>
            </a:pPr>
            <a:r>
              <a:rPr lang="en-US" sz="2800" baseline="0">
                <a:solidFill>
                  <a:schemeClr val="hlink"/>
                </a:solidFill>
                <a:effectLst>
                  <a:outerShdw blurRad="38100" dist="38100" dir="2700000" algn="tl">
                    <a:srgbClr val="C0C0C0"/>
                  </a:outerShdw>
                </a:effectLst>
              </a:rPr>
              <a:t>Solution</a:t>
            </a:r>
          </a:p>
        </p:txBody>
      </p:sp>
      <p:sp>
        <p:nvSpPr>
          <p:cNvPr id="942093" name="Rectangle 13">
            <a:extLst>
              <a:ext uri="{FF2B5EF4-FFF2-40B4-BE49-F238E27FC236}">
                <a16:creationId xmlns:a16="http://schemas.microsoft.com/office/drawing/2014/main" id="{36D9B135-6E55-41A1-B3F1-5947676AFC75}"/>
              </a:ext>
            </a:extLst>
          </p:cNvPr>
          <p:cNvSpPr>
            <a:spLocks noChangeArrowheads="1"/>
          </p:cNvSpPr>
          <p:nvPr/>
        </p:nvSpPr>
        <p:spPr bwMode="auto">
          <a:xfrm>
            <a:off x="381000" y="3886200"/>
            <a:ext cx="8229600" cy="1552575"/>
          </a:xfrm>
          <a:prstGeom prst="rect">
            <a:avLst/>
          </a:prstGeom>
          <a:noFill/>
          <a:ln w="9525">
            <a:noFill/>
            <a:miter lim="800000"/>
            <a:headEnd/>
            <a:tailEnd/>
          </a:ln>
          <a:effectLst/>
        </p:spPr>
        <p:txBody>
          <a:bodyPr anchor="ctr">
            <a:spAutoFit/>
          </a:bodyPr>
          <a:lstStyle/>
          <a:p>
            <a:pPr algn="just" eaLnBrk="1" hangingPunct="1">
              <a:defRPr/>
            </a:pPr>
            <a:r>
              <a:rPr lang="en-US" baseline="0">
                <a:effectLst>
                  <a:outerShdw blurRad="38100" dist="38100" dir="2700000" algn="tl">
                    <a:srgbClr val="C0C0C0"/>
                  </a:outerShdw>
                </a:effectLst>
              </a:rPr>
              <a:t>We need a straight P-box with the table [4  1  2  3  6  7  8  5]. The relative positions of input bits 1, 2, 3, 6, 7, and 8 have not been changed, but the first output takes the fourth input and the eighth output takes the fifth input.</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9F595B51-C84C-43E5-9E09-66D7E5FDF45A}" type="slidenum">
              <a:rPr lang="en-US" altLang="en-US" sz="1200" baseline="0" smtClean="0">
                <a:solidFill>
                  <a:schemeClr val="bg2"/>
                </a:solidFill>
                <a:latin typeface="Arial" panose="020B0604020202020204" pitchFamily="34" charset="0"/>
              </a:rPr>
              <a:pPr/>
              <a:t>20</a:t>
            </a:fld>
            <a:endParaRPr lang="en-US" altLang="en-US" sz="1200" baseline="0" smtClean="0">
              <a:solidFill>
                <a:schemeClr val="bg2"/>
              </a:solidFill>
              <a:latin typeface="Arial" panose="020B0604020202020204" pitchFamily="34" charset="0"/>
            </a:endParaRPr>
          </a:p>
        </p:txBody>
      </p:sp>
      <p:sp>
        <p:nvSpPr>
          <p:cNvPr id="41987" name="Text Box 2"/>
          <p:cNvSpPr txBox="1">
            <a:spLocks noChangeArrowheads="1"/>
          </p:cNvSpPr>
          <p:nvPr/>
        </p:nvSpPr>
        <p:spPr bwMode="auto">
          <a:xfrm>
            <a:off x="1143000" y="533400"/>
            <a:ext cx="30210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Compression P-Boxes</a:t>
            </a:r>
            <a:endParaRPr lang="en-US" altLang="en-US" sz="2000" i="1" baseline="0"/>
          </a:p>
        </p:txBody>
      </p:sp>
      <p:sp>
        <p:nvSpPr>
          <p:cNvPr id="41988" name="Rectangle 3"/>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41989" name="Rectangle 4"/>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41990" name="Rectangle 5"/>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41991" name="Rectangle 6"/>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41992" name="Rectangle 7"/>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41993" name="Rectangle 8"/>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41994" name="Rectangle 9"/>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41995" name="Text Box 10"/>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5.1.3    </a:t>
            </a:r>
            <a:r>
              <a:rPr lang="en-US" altLang="en-US" sz="3200" i="1" baseline="0"/>
              <a:t>Continued</a:t>
            </a:r>
          </a:p>
        </p:txBody>
      </p:sp>
      <p:sp>
        <p:nvSpPr>
          <p:cNvPr id="41996" name="Rectangle 11"/>
          <p:cNvSpPr>
            <a:spLocks noChangeArrowheads="1"/>
          </p:cNvSpPr>
          <p:nvPr/>
        </p:nvSpPr>
        <p:spPr bwMode="auto">
          <a:xfrm>
            <a:off x="228600" y="1143000"/>
            <a:ext cx="8686800" cy="9461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i="1" baseline="0"/>
              <a:t>A compression P-box is a P-box with n inputs and m outputs where m &lt; n. </a:t>
            </a:r>
          </a:p>
        </p:txBody>
      </p:sp>
      <p:sp>
        <p:nvSpPr>
          <p:cNvPr id="41997" name="Text Box 13"/>
          <p:cNvSpPr txBox="1">
            <a:spLocks noChangeArrowheads="1"/>
          </p:cNvSpPr>
          <p:nvPr/>
        </p:nvSpPr>
        <p:spPr bwMode="auto">
          <a:xfrm>
            <a:off x="1776413" y="3048000"/>
            <a:ext cx="57673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Table  5.2  </a:t>
            </a:r>
            <a:r>
              <a:rPr lang="en-US" altLang="en-US" sz="2000" i="1" baseline="0"/>
              <a:t>Example of a 32 × 24 permutation table</a:t>
            </a:r>
          </a:p>
        </p:txBody>
      </p:sp>
      <p:pic>
        <p:nvPicPr>
          <p:cNvPr id="41998"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625" y="3629025"/>
            <a:ext cx="8410575"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0675E874-3387-4C40-AA55-E68E141840D4}" type="slidenum">
              <a:rPr lang="en-US" altLang="en-US" sz="1200" baseline="0" smtClean="0">
                <a:solidFill>
                  <a:schemeClr val="bg2"/>
                </a:solidFill>
                <a:latin typeface="Arial" panose="020B0604020202020204" pitchFamily="34" charset="0"/>
              </a:rPr>
              <a:pPr/>
              <a:t>21</a:t>
            </a:fld>
            <a:endParaRPr lang="en-US" altLang="en-US" sz="1200" baseline="0" smtClean="0">
              <a:solidFill>
                <a:schemeClr val="bg2"/>
              </a:solidFill>
              <a:latin typeface="Arial" panose="020B0604020202020204" pitchFamily="34" charset="0"/>
            </a:endParaRPr>
          </a:p>
        </p:txBody>
      </p:sp>
      <p:sp>
        <p:nvSpPr>
          <p:cNvPr id="44035" name="Rectangle 2"/>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44036" name="Rectangle 3"/>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44037" name="Rectangle 4"/>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44038" name="Rectangle 5"/>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44039" name="Rectangle 6"/>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44040" name="Rectangle 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44041" name="Rectangle 8"/>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44042" name="Text Box 9"/>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5.1.3    </a:t>
            </a:r>
            <a:r>
              <a:rPr lang="en-US" altLang="en-US" sz="3200" i="1" baseline="0"/>
              <a:t>Continued</a:t>
            </a:r>
          </a:p>
        </p:txBody>
      </p:sp>
      <p:sp>
        <p:nvSpPr>
          <p:cNvPr id="44043" name="Text Box 10"/>
          <p:cNvSpPr txBox="1">
            <a:spLocks noChangeArrowheads="1"/>
          </p:cNvSpPr>
          <p:nvPr/>
        </p:nvSpPr>
        <p:spPr bwMode="auto">
          <a:xfrm>
            <a:off x="1749425" y="1828800"/>
            <a:ext cx="57673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Table  5.2  </a:t>
            </a:r>
            <a:r>
              <a:rPr lang="en-US" altLang="en-US" sz="2000" i="1" baseline="0"/>
              <a:t>Example of a 32 × 24 permutation table</a:t>
            </a:r>
          </a:p>
        </p:txBody>
      </p:sp>
      <p:sp>
        <p:nvSpPr>
          <p:cNvPr id="44044" name="Text Box 12"/>
          <p:cNvSpPr txBox="1">
            <a:spLocks noChangeArrowheads="1"/>
          </p:cNvSpPr>
          <p:nvPr/>
        </p:nvSpPr>
        <p:spPr bwMode="auto">
          <a:xfrm>
            <a:off x="1116013" y="533400"/>
            <a:ext cx="276701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Compression P-Box</a:t>
            </a:r>
            <a:endParaRPr lang="en-US" altLang="en-US" sz="2000" i="1" baseline="0"/>
          </a:p>
        </p:txBody>
      </p:sp>
      <p:pic>
        <p:nvPicPr>
          <p:cNvPr id="44045" name="Picture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625" y="2486025"/>
            <a:ext cx="8410575"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CE5B35D0-1A44-4138-BFE3-82DB8F0A92C1}" type="slidenum">
              <a:rPr lang="en-US" altLang="en-US" sz="1200" baseline="0" smtClean="0">
                <a:solidFill>
                  <a:schemeClr val="bg2"/>
                </a:solidFill>
                <a:latin typeface="Arial" panose="020B0604020202020204" pitchFamily="34" charset="0"/>
              </a:rPr>
              <a:pPr/>
              <a:t>22</a:t>
            </a:fld>
            <a:endParaRPr lang="en-US" altLang="en-US" sz="1200" baseline="0" smtClean="0">
              <a:solidFill>
                <a:schemeClr val="bg2"/>
              </a:solidFill>
              <a:latin typeface="Arial" panose="020B0604020202020204" pitchFamily="34" charset="0"/>
            </a:endParaRPr>
          </a:p>
        </p:txBody>
      </p:sp>
      <p:sp>
        <p:nvSpPr>
          <p:cNvPr id="46083" name="Text Box 2"/>
          <p:cNvSpPr txBox="1">
            <a:spLocks noChangeArrowheads="1"/>
          </p:cNvSpPr>
          <p:nvPr/>
        </p:nvSpPr>
        <p:spPr bwMode="auto">
          <a:xfrm>
            <a:off x="1143000" y="533400"/>
            <a:ext cx="26828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Expansion P-Boxes</a:t>
            </a:r>
            <a:endParaRPr lang="en-US" altLang="en-US" sz="2000" i="1" baseline="0"/>
          </a:p>
        </p:txBody>
      </p:sp>
      <p:sp>
        <p:nvSpPr>
          <p:cNvPr id="46084" name="Rectangle 3"/>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46085" name="Rectangle 4"/>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46086" name="Rectangle 5"/>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46087" name="Rectangle 6"/>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46088" name="Rectangle 7"/>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46089" name="Rectangle 8"/>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46090" name="Rectangle 9"/>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46091" name="Text Box 10"/>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5.1.3    </a:t>
            </a:r>
            <a:r>
              <a:rPr lang="en-US" altLang="en-US" sz="3200" i="1" baseline="0"/>
              <a:t>Continued</a:t>
            </a:r>
          </a:p>
        </p:txBody>
      </p:sp>
      <p:sp>
        <p:nvSpPr>
          <p:cNvPr id="46092" name="Rectangle 11"/>
          <p:cNvSpPr>
            <a:spLocks noChangeArrowheads="1"/>
          </p:cNvSpPr>
          <p:nvPr/>
        </p:nvSpPr>
        <p:spPr bwMode="auto">
          <a:xfrm>
            <a:off x="228600" y="1143000"/>
            <a:ext cx="8686800" cy="9461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i="1" baseline="0"/>
              <a:t>An expansion P-box is a P-box with n inputs and m outputs where m &gt; n. </a:t>
            </a:r>
          </a:p>
        </p:txBody>
      </p:sp>
      <p:sp>
        <p:nvSpPr>
          <p:cNvPr id="46093" name="Text Box 12"/>
          <p:cNvSpPr txBox="1">
            <a:spLocks noChangeArrowheads="1"/>
          </p:cNvSpPr>
          <p:nvPr/>
        </p:nvSpPr>
        <p:spPr bwMode="auto">
          <a:xfrm>
            <a:off x="1471613" y="3200400"/>
            <a:ext cx="57673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Table  5.3  </a:t>
            </a:r>
            <a:r>
              <a:rPr lang="en-US" altLang="en-US" sz="2000" i="1" baseline="0"/>
              <a:t>Example of a 12 × 16 permutation table</a:t>
            </a:r>
          </a:p>
        </p:txBody>
      </p:sp>
      <p:pic>
        <p:nvPicPr>
          <p:cNvPr id="46094" name="Picture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3663950"/>
            <a:ext cx="8262938"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F937A260-7449-4D0D-8298-1611C897ACF9}" type="slidenum">
              <a:rPr lang="en-US" altLang="en-US" sz="1200" baseline="0" smtClean="0">
                <a:solidFill>
                  <a:schemeClr val="bg2"/>
                </a:solidFill>
                <a:latin typeface="Arial" panose="020B0604020202020204" pitchFamily="34" charset="0"/>
              </a:rPr>
              <a:pPr/>
              <a:t>23</a:t>
            </a:fld>
            <a:endParaRPr lang="en-US" altLang="en-US" sz="1200" baseline="0" smtClean="0">
              <a:solidFill>
                <a:schemeClr val="bg2"/>
              </a:solidFill>
              <a:latin typeface="Arial" panose="020B0604020202020204" pitchFamily="34" charset="0"/>
            </a:endParaRPr>
          </a:p>
        </p:txBody>
      </p:sp>
      <p:sp>
        <p:nvSpPr>
          <p:cNvPr id="48131" name="Rectangle 2"/>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48132" name="Rectangle 3"/>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48133" name="Rectangle 4"/>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48134" name="Rectangle 5"/>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48135" name="Rectangle 6"/>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48136" name="Rectangle 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48137" name="Rectangle 8"/>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48138" name="Text Box 9"/>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5.1.3    </a:t>
            </a:r>
            <a:r>
              <a:rPr lang="en-US" altLang="en-US" sz="3200" i="1" baseline="0"/>
              <a:t>Continued</a:t>
            </a:r>
          </a:p>
        </p:txBody>
      </p:sp>
      <p:sp>
        <p:nvSpPr>
          <p:cNvPr id="48139" name="Text Box 11"/>
          <p:cNvSpPr txBox="1">
            <a:spLocks noChangeArrowheads="1"/>
          </p:cNvSpPr>
          <p:nvPr/>
        </p:nvSpPr>
        <p:spPr bwMode="auto">
          <a:xfrm>
            <a:off x="1116013" y="533400"/>
            <a:ext cx="29845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P-Boxes: Invertibility</a:t>
            </a:r>
            <a:endParaRPr lang="en-US" altLang="en-US" sz="2000" i="1" baseline="0"/>
          </a:p>
        </p:txBody>
      </p:sp>
      <p:sp>
        <p:nvSpPr>
          <p:cNvPr id="48140" name="Rectangle 12"/>
          <p:cNvSpPr>
            <a:spLocks noChangeArrowheads="1"/>
          </p:cNvSpPr>
          <p:nvPr/>
        </p:nvSpPr>
        <p:spPr bwMode="auto">
          <a:xfrm>
            <a:off x="228600" y="1143000"/>
            <a:ext cx="8686800" cy="5191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endParaRPr lang="en-US" altLang="en-US" sz="2800" i="1" baseline="0"/>
          </a:p>
        </p:txBody>
      </p:sp>
      <p:sp>
        <p:nvSpPr>
          <p:cNvPr id="48141" name="Rectangle 14"/>
          <p:cNvSpPr>
            <a:spLocks noChangeArrowheads="1"/>
          </p:cNvSpPr>
          <p:nvPr/>
        </p:nvSpPr>
        <p:spPr bwMode="auto">
          <a:xfrm>
            <a:off x="457200" y="2514600"/>
            <a:ext cx="8077200" cy="946150"/>
          </a:xfrm>
          <a:prstGeom prst="rect">
            <a:avLst/>
          </a:prstGeom>
          <a:solidFill>
            <a:srgbClr val="99FF33"/>
          </a:solidFill>
          <a:ln>
            <a:noFill/>
          </a:ln>
          <a:extLst>
            <a:ext uri="{91240B29-F687-4F45-9708-019B960494DF}">
              <a14:hiddenLine xmlns:a14="http://schemas.microsoft.com/office/drawing/2010/main" w="76200" algn="ctr">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a:r>
              <a:rPr lang="en-US" altLang="en-US" sz="2800" baseline="0"/>
              <a:t>A straight P-box is invertible, but compression and expansion P-boxes are not</a:t>
            </a:r>
            <a:r>
              <a:rPr lang="en-US" altLang="en-US" sz="2800" baseline="0" smtClean="0"/>
              <a:t>.</a:t>
            </a:r>
            <a:endParaRPr lang="en-US" altLang="en-US" sz="2800" baseline="0"/>
          </a:p>
        </p:txBody>
      </p:sp>
      <p:grpSp>
        <p:nvGrpSpPr>
          <p:cNvPr id="48142" name="Group 15"/>
          <p:cNvGrpSpPr>
            <a:grpSpLocks/>
          </p:cNvGrpSpPr>
          <p:nvPr/>
        </p:nvGrpSpPr>
        <p:grpSpPr bwMode="auto">
          <a:xfrm>
            <a:off x="457200" y="1828800"/>
            <a:ext cx="1143000" cy="566738"/>
            <a:chOff x="1200" y="1248"/>
            <a:chExt cx="720" cy="357"/>
          </a:xfrm>
        </p:grpSpPr>
        <p:pic>
          <p:nvPicPr>
            <p:cNvPr id="48145" name="Picture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0" y="1248"/>
              <a:ext cx="720" cy="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46" name="Text Box 17"/>
            <p:cNvSpPr txBox="1">
              <a:spLocks noChangeArrowheads="1"/>
            </p:cNvSpPr>
            <p:nvPr/>
          </p:nvSpPr>
          <p:spPr bwMode="auto">
            <a:xfrm>
              <a:off x="1284" y="1248"/>
              <a:ext cx="55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2800" i="1" baseline="0">
                  <a:solidFill>
                    <a:schemeClr val="hlink"/>
                  </a:solidFill>
                </a:rPr>
                <a:t>Note</a:t>
              </a:r>
            </a:p>
          </p:txBody>
        </p:sp>
      </p:grpSp>
      <p:sp>
        <p:nvSpPr>
          <p:cNvPr id="954386" name="Line 18">
            <a:extLst>
              <a:ext uri="{FF2B5EF4-FFF2-40B4-BE49-F238E27FC236}">
                <a16:creationId xmlns:a16="http://schemas.microsoft.com/office/drawing/2014/main" id="{4A059284-3AC5-4632-BD44-A558130FED4B}"/>
              </a:ext>
            </a:extLst>
          </p:cNvPr>
          <p:cNvSpPr>
            <a:spLocks noChangeShapeType="1"/>
          </p:cNvSpPr>
          <p:nvPr/>
        </p:nvSpPr>
        <p:spPr bwMode="auto">
          <a:xfrm>
            <a:off x="457200" y="2438400"/>
            <a:ext cx="8153400" cy="0"/>
          </a:xfrm>
          <a:prstGeom prst="line">
            <a:avLst/>
          </a:prstGeom>
          <a:noFill/>
          <a:ln w="76200">
            <a:solidFill>
              <a:srgbClr val="009900"/>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
        <p:nvSpPr>
          <p:cNvPr id="954387" name="Line 19">
            <a:extLst>
              <a:ext uri="{FF2B5EF4-FFF2-40B4-BE49-F238E27FC236}">
                <a16:creationId xmlns:a16="http://schemas.microsoft.com/office/drawing/2014/main" id="{71E58C9E-3481-48B1-80F4-D4BA527D3F51}"/>
              </a:ext>
            </a:extLst>
          </p:cNvPr>
          <p:cNvSpPr>
            <a:spLocks noChangeShapeType="1"/>
          </p:cNvSpPr>
          <p:nvPr/>
        </p:nvSpPr>
        <p:spPr bwMode="auto">
          <a:xfrm>
            <a:off x="457200" y="3581400"/>
            <a:ext cx="8153400" cy="0"/>
          </a:xfrm>
          <a:prstGeom prst="line">
            <a:avLst/>
          </a:prstGeom>
          <a:noFill/>
          <a:ln w="76200">
            <a:solidFill>
              <a:srgbClr val="009900"/>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
        <p:nvSpPr>
          <p:cNvPr id="19" name="Rectangle 11"/>
          <p:cNvSpPr>
            <a:spLocks noChangeArrowheads="1"/>
          </p:cNvSpPr>
          <p:nvPr/>
        </p:nvSpPr>
        <p:spPr bwMode="auto">
          <a:xfrm>
            <a:off x="152400" y="4741863"/>
            <a:ext cx="8686800" cy="95410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i="1" baseline="0" smtClean="0">
                <a:solidFill>
                  <a:srgbClr val="0070C0"/>
                </a:solidFill>
              </a:rPr>
              <a:t>Một P-box thẳng có tính dịch ngược, nhưng P-boxes nén và mở rộng thì không</a:t>
            </a:r>
            <a:endParaRPr lang="en-US" altLang="en-US" sz="2800" i="1" baseline="0">
              <a:solidFill>
                <a:srgbClr val="0070C0"/>
              </a:solidFill>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83153334-E293-4EC5-A5FA-71D6C7C47DDC}" type="slidenum">
              <a:rPr lang="en-US" altLang="en-US" sz="1200" baseline="0" smtClean="0">
                <a:solidFill>
                  <a:schemeClr val="bg2"/>
                </a:solidFill>
                <a:latin typeface="Arial" panose="020B0604020202020204" pitchFamily="34" charset="0"/>
              </a:rPr>
              <a:pPr/>
              <a:t>24</a:t>
            </a:fld>
            <a:endParaRPr lang="en-US" altLang="en-US" sz="1200" baseline="0" smtClean="0">
              <a:solidFill>
                <a:schemeClr val="bg2"/>
              </a:solidFill>
              <a:latin typeface="Arial" panose="020B0604020202020204" pitchFamily="34" charset="0"/>
            </a:endParaRPr>
          </a:p>
        </p:txBody>
      </p:sp>
      <p:sp>
        <p:nvSpPr>
          <p:cNvPr id="50179" name="Text Box 2"/>
          <p:cNvSpPr txBox="1">
            <a:spLocks noChangeArrowheads="1"/>
          </p:cNvSpPr>
          <p:nvPr/>
        </p:nvSpPr>
        <p:spPr bwMode="auto">
          <a:xfrm>
            <a:off x="304800" y="1066800"/>
            <a:ext cx="1792288"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bg1"/>
                </a:solidFill>
              </a:rPr>
              <a:t>Example 5.7</a:t>
            </a:r>
            <a:endParaRPr lang="en-US" altLang="en-US" sz="2000" i="1" baseline="0">
              <a:solidFill>
                <a:schemeClr val="bg1"/>
              </a:solidFill>
            </a:endParaRPr>
          </a:p>
        </p:txBody>
      </p:sp>
      <p:sp>
        <p:nvSpPr>
          <p:cNvPr id="50180" name="Rectangle 3"/>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0181" name="Rectangle 4"/>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0182" name="Rectangle 5"/>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0183" name="Rectangle 6"/>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0184" name="Rectangle 7"/>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0185" name="Rectangle 8"/>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0186" name="Rectangle 9"/>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0187" name="Text Box 10"/>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5.1.3    </a:t>
            </a:r>
            <a:r>
              <a:rPr lang="en-US" altLang="en-US" sz="3200" i="1" baseline="0"/>
              <a:t>Continued</a:t>
            </a:r>
          </a:p>
        </p:txBody>
      </p:sp>
      <p:sp>
        <p:nvSpPr>
          <p:cNvPr id="956427" name="Rectangle 11">
            <a:extLst>
              <a:ext uri="{FF2B5EF4-FFF2-40B4-BE49-F238E27FC236}">
                <a16:creationId xmlns:a16="http://schemas.microsoft.com/office/drawing/2014/main" id="{951F9D2B-56D9-41F2-A5F5-AE6E019FA335}"/>
              </a:ext>
            </a:extLst>
          </p:cNvPr>
          <p:cNvSpPr>
            <a:spLocks noChangeArrowheads="1"/>
          </p:cNvSpPr>
          <p:nvPr/>
        </p:nvSpPr>
        <p:spPr bwMode="auto">
          <a:xfrm>
            <a:off x="228600" y="1539875"/>
            <a:ext cx="8229600" cy="822325"/>
          </a:xfrm>
          <a:prstGeom prst="rect">
            <a:avLst/>
          </a:prstGeom>
          <a:noFill/>
          <a:ln w="9525">
            <a:noFill/>
            <a:miter lim="800000"/>
            <a:headEnd/>
            <a:tailEnd/>
          </a:ln>
          <a:effectLst/>
        </p:spPr>
        <p:txBody>
          <a:bodyPr anchor="ctr">
            <a:spAutoFit/>
          </a:bodyPr>
          <a:lstStyle/>
          <a:p>
            <a:pPr algn="just" eaLnBrk="1" hangingPunct="1">
              <a:defRPr/>
            </a:pPr>
            <a:r>
              <a:rPr lang="en-US" baseline="0">
                <a:effectLst>
                  <a:outerShdw blurRad="38100" dist="38100" dir="2700000" algn="tl">
                    <a:srgbClr val="C0C0C0"/>
                  </a:outerShdw>
                </a:effectLst>
              </a:rPr>
              <a:t>Figure 5.6 shows how to invert a permutation table represented as a one-dimensional table.</a:t>
            </a:r>
          </a:p>
        </p:txBody>
      </p:sp>
      <p:pic>
        <p:nvPicPr>
          <p:cNvPr id="50189"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863" y="3354388"/>
            <a:ext cx="8821737" cy="2436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90" name="Text Box 15"/>
          <p:cNvSpPr txBox="1">
            <a:spLocks noChangeArrowheads="1"/>
          </p:cNvSpPr>
          <p:nvPr/>
        </p:nvSpPr>
        <p:spPr bwMode="auto">
          <a:xfrm>
            <a:off x="2125663" y="2438400"/>
            <a:ext cx="47323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Figure 5.6  </a:t>
            </a:r>
            <a:r>
              <a:rPr lang="en-US" altLang="en-US" sz="2000" i="1" baseline="0"/>
              <a:t>Inverting a permutation table</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BF970623-EB8D-4DF3-9309-9892EA357DEF}" type="slidenum">
              <a:rPr lang="en-US" altLang="en-US" sz="1200" baseline="0" smtClean="0">
                <a:solidFill>
                  <a:schemeClr val="bg2"/>
                </a:solidFill>
                <a:latin typeface="Arial" panose="020B0604020202020204" pitchFamily="34" charset="0"/>
              </a:rPr>
              <a:pPr/>
              <a:t>25</a:t>
            </a:fld>
            <a:endParaRPr lang="en-US" altLang="en-US" sz="1200" baseline="0" smtClean="0">
              <a:solidFill>
                <a:schemeClr val="bg2"/>
              </a:solidFill>
              <a:latin typeface="Arial" panose="020B0604020202020204" pitchFamily="34" charset="0"/>
            </a:endParaRPr>
          </a:p>
        </p:txBody>
      </p:sp>
      <p:sp>
        <p:nvSpPr>
          <p:cNvPr id="52227" name="Text Box 4"/>
          <p:cNvSpPr txBox="1">
            <a:spLocks noChangeArrowheads="1"/>
          </p:cNvSpPr>
          <p:nvPr/>
        </p:nvSpPr>
        <p:spPr bwMode="auto">
          <a:xfrm>
            <a:off x="838200" y="1066800"/>
            <a:ext cx="74549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Figure 5.7  </a:t>
            </a:r>
            <a:r>
              <a:rPr lang="en-US" altLang="en-US" sz="2000" i="1" baseline="0"/>
              <a:t>Compression and expansion P-boxes are non-invertible</a:t>
            </a:r>
          </a:p>
        </p:txBody>
      </p:sp>
      <p:pic>
        <p:nvPicPr>
          <p:cNvPr id="5222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87525" y="1673225"/>
            <a:ext cx="6061075" cy="442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29" name="Rectangle 8"/>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2230" name="Rectangle 9"/>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2231" name="Rectangle 10"/>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2232" name="Rectangle 11"/>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2233" name="Rectangle 12"/>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2234" name="Rectangle 13"/>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2235" name="Rectangle 14"/>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2236" name="Text Box 15"/>
          <p:cNvSpPr txBox="1">
            <a:spLocks noChangeArrowheads="1"/>
          </p:cNvSpPr>
          <p:nvPr/>
        </p:nvSpPr>
        <p:spPr bwMode="auto">
          <a:xfrm>
            <a:off x="1143000" y="0"/>
            <a:ext cx="29606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5.1.3  </a:t>
            </a:r>
            <a:r>
              <a:rPr lang="en-US" altLang="en-US" sz="3200" i="1" baseline="0"/>
              <a:t>Continued</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6DABECD9-583A-4059-86BA-A1F846924100}" type="slidenum">
              <a:rPr lang="en-US" altLang="en-US" sz="1200" baseline="0" smtClean="0">
                <a:solidFill>
                  <a:schemeClr val="bg2"/>
                </a:solidFill>
                <a:latin typeface="Arial" panose="020B0604020202020204" pitchFamily="34" charset="0"/>
              </a:rPr>
              <a:pPr/>
              <a:t>26</a:t>
            </a:fld>
            <a:endParaRPr lang="en-US" altLang="en-US" sz="1200" baseline="0" smtClean="0">
              <a:solidFill>
                <a:schemeClr val="bg2"/>
              </a:solidFill>
              <a:latin typeface="Arial" panose="020B0604020202020204" pitchFamily="34" charset="0"/>
            </a:endParaRPr>
          </a:p>
        </p:txBody>
      </p:sp>
      <p:sp>
        <p:nvSpPr>
          <p:cNvPr id="54275" name="Rectangle 2"/>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4276" name="Rectangle 3"/>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4277" name="Rectangle 4"/>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4278" name="Rectangle 5"/>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4279" name="Rectangle 6"/>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4280" name="Rectangle 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4281" name="Rectangle 8"/>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4282" name="Text Box 9"/>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5.1.3    </a:t>
            </a:r>
            <a:r>
              <a:rPr lang="en-US" altLang="en-US" sz="3200" i="1" baseline="0"/>
              <a:t>Continued</a:t>
            </a:r>
          </a:p>
        </p:txBody>
      </p:sp>
      <p:sp>
        <p:nvSpPr>
          <p:cNvPr id="54283" name="Rectangle 11"/>
          <p:cNvSpPr>
            <a:spLocks noChangeArrowheads="1"/>
          </p:cNvSpPr>
          <p:nvPr/>
        </p:nvSpPr>
        <p:spPr bwMode="auto">
          <a:xfrm>
            <a:off x="228600" y="1143000"/>
            <a:ext cx="8686800" cy="224676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i="1" baseline="0">
                <a:solidFill>
                  <a:schemeClr val="folHlink"/>
                </a:solidFill>
              </a:rPr>
              <a:t>S-Box</a:t>
            </a:r>
          </a:p>
          <a:p>
            <a:pPr algn="just"/>
            <a:r>
              <a:rPr lang="en-US" altLang="en-US" sz="2800" baseline="0"/>
              <a:t>An S-box (substitution box) can be thought of as a miniature substitution cipher. </a:t>
            </a:r>
            <a:endParaRPr lang="en-US" altLang="en-US" sz="2800" baseline="0" smtClean="0"/>
          </a:p>
          <a:p>
            <a:pPr algn="just"/>
            <a:r>
              <a:rPr lang="en-US" altLang="en-US" sz="2800" i="1" baseline="0" smtClean="0">
                <a:solidFill>
                  <a:srgbClr val="0070C0"/>
                </a:solidFill>
              </a:rPr>
              <a:t>Một S-box (Substitution – thay thế) có thể xem là một mật mã thay thế thu nhỏ</a:t>
            </a:r>
            <a:endParaRPr lang="en-US" altLang="en-US" sz="2800" i="1" baseline="0">
              <a:solidFill>
                <a:srgbClr val="0070C0"/>
              </a:solidFill>
            </a:endParaRPr>
          </a:p>
        </p:txBody>
      </p:sp>
      <p:sp>
        <p:nvSpPr>
          <p:cNvPr id="54284" name="Rectangle 12"/>
          <p:cNvSpPr>
            <a:spLocks noChangeArrowheads="1"/>
          </p:cNvSpPr>
          <p:nvPr/>
        </p:nvSpPr>
        <p:spPr bwMode="auto">
          <a:xfrm>
            <a:off x="458153" y="4358799"/>
            <a:ext cx="8077200" cy="946150"/>
          </a:xfrm>
          <a:prstGeom prst="rect">
            <a:avLst/>
          </a:prstGeom>
          <a:solidFill>
            <a:srgbClr val="99FF33"/>
          </a:solidFill>
          <a:ln>
            <a:noFill/>
          </a:ln>
          <a:extLst>
            <a:ext uri="{91240B29-F687-4F45-9708-019B960494DF}">
              <a14:hiddenLine xmlns:a14="http://schemas.microsoft.com/office/drawing/2010/main" w="76200" algn="ctr">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a:r>
              <a:rPr lang="en-US" altLang="en-US" sz="2800" baseline="0"/>
              <a:t>An S-box is an </a:t>
            </a:r>
            <a:r>
              <a:rPr lang="en-US" altLang="en-US" sz="2800" i="1" baseline="0"/>
              <a:t>m</a:t>
            </a:r>
            <a:r>
              <a:rPr lang="en-US" altLang="en-US" sz="2800" baseline="0"/>
              <a:t> × </a:t>
            </a:r>
            <a:r>
              <a:rPr lang="en-US" altLang="en-US" sz="2800" i="1" baseline="0"/>
              <a:t>n</a:t>
            </a:r>
            <a:r>
              <a:rPr lang="en-US" altLang="en-US" sz="2800" baseline="0"/>
              <a:t> substitution unit, where </a:t>
            </a:r>
            <a:r>
              <a:rPr lang="en-US" altLang="en-US" sz="2800" i="1" baseline="0"/>
              <a:t>m</a:t>
            </a:r>
            <a:r>
              <a:rPr lang="en-US" altLang="en-US" sz="2800" baseline="0"/>
              <a:t> and </a:t>
            </a:r>
            <a:r>
              <a:rPr lang="en-US" altLang="en-US" sz="2800" i="1" baseline="0"/>
              <a:t>n</a:t>
            </a:r>
            <a:r>
              <a:rPr lang="en-US" altLang="en-US" sz="2800" baseline="0"/>
              <a:t> are not necessarily the same.</a:t>
            </a:r>
          </a:p>
        </p:txBody>
      </p:sp>
      <p:grpSp>
        <p:nvGrpSpPr>
          <p:cNvPr id="54285" name="Group 13"/>
          <p:cNvGrpSpPr>
            <a:grpSpLocks/>
          </p:cNvGrpSpPr>
          <p:nvPr/>
        </p:nvGrpSpPr>
        <p:grpSpPr bwMode="auto">
          <a:xfrm>
            <a:off x="458153" y="3672999"/>
            <a:ext cx="1143000" cy="566738"/>
            <a:chOff x="1200" y="1248"/>
            <a:chExt cx="720" cy="357"/>
          </a:xfrm>
        </p:grpSpPr>
        <p:pic>
          <p:nvPicPr>
            <p:cNvPr id="54288"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0" y="1248"/>
              <a:ext cx="720" cy="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89" name="Text Box 15"/>
            <p:cNvSpPr txBox="1">
              <a:spLocks noChangeArrowheads="1"/>
            </p:cNvSpPr>
            <p:nvPr/>
          </p:nvSpPr>
          <p:spPr bwMode="auto">
            <a:xfrm>
              <a:off x="1284" y="1248"/>
              <a:ext cx="55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2800" i="1" baseline="0">
                  <a:solidFill>
                    <a:schemeClr val="hlink"/>
                  </a:solidFill>
                </a:rPr>
                <a:t>Note</a:t>
              </a:r>
            </a:p>
          </p:txBody>
        </p:sp>
      </p:grpSp>
      <p:sp>
        <p:nvSpPr>
          <p:cNvPr id="1003536" name="Line 16">
            <a:extLst>
              <a:ext uri="{FF2B5EF4-FFF2-40B4-BE49-F238E27FC236}">
                <a16:creationId xmlns:a16="http://schemas.microsoft.com/office/drawing/2014/main" id="{46E8E45B-B160-4F70-A13D-0F57C857CFF6}"/>
              </a:ext>
            </a:extLst>
          </p:cNvPr>
          <p:cNvSpPr>
            <a:spLocks noChangeShapeType="1"/>
          </p:cNvSpPr>
          <p:nvPr/>
        </p:nvSpPr>
        <p:spPr bwMode="auto">
          <a:xfrm>
            <a:off x="458153" y="4282599"/>
            <a:ext cx="8153400" cy="0"/>
          </a:xfrm>
          <a:prstGeom prst="line">
            <a:avLst/>
          </a:prstGeom>
          <a:noFill/>
          <a:ln w="76200">
            <a:solidFill>
              <a:srgbClr val="009900"/>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
        <p:nvSpPr>
          <p:cNvPr id="1003537" name="Line 17">
            <a:extLst>
              <a:ext uri="{FF2B5EF4-FFF2-40B4-BE49-F238E27FC236}">
                <a16:creationId xmlns:a16="http://schemas.microsoft.com/office/drawing/2014/main" id="{0EF77728-0F11-4628-9AC4-C2914899A35E}"/>
              </a:ext>
            </a:extLst>
          </p:cNvPr>
          <p:cNvSpPr>
            <a:spLocks noChangeShapeType="1"/>
          </p:cNvSpPr>
          <p:nvPr/>
        </p:nvSpPr>
        <p:spPr bwMode="auto">
          <a:xfrm>
            <a:off x="458153" y="5425599"/>
            <a:ext cx="8153400" cy="0"/>
          </a:xfrm>
          <a:prstGeom prst="line">
            <a:avLst/>
          </a:prstGeom>
          <a:noFill/>
          <a:ln w="76200">
            <a:solidFill>
              <a:srgbClr val="009900"/>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
        <p:nvSpPr>
          <p:cNvPr id="18" name="Rectangle 11"/>
          <p:cNvSpPr>
            <a:spLocks noChangeArrowheads="1"/>
          </p:cNvSpPr>
          <p:nvPr/>
        </p:nvSpPr>
        <p:spPr bwMode="auto">
          <a:xfrm>
            <a:off x="191453" y="5609421"/>
            <a:ext cx="8686800" cy="95410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i="1" baseline="0" smtClean="0">
                <a:solidFill>
                  <a:srgbClr val="0070C0"/>
                </a:solidFill>
              </a:rPr>
              <a:t>Một S-box là một đơn vị m</a:t>
            </a:r>
            <a:r>
              <a:rPr lang="en-US" altLang="en-US" sz="2800" i="1" baseline="-25000" smtClean="0">
                <a:solidFill>
                  <a:srgbClr val="0070C0"/>
                </a:solidFill>
              </a:rPr>
              <a:t>x</a:t>
            </a:r>
            <a:r>
              <a:rPr lang="en-US" altLang="en-US" sz="2800" i="1" baseline="0" smtClean="0">
                <a:solidFill>
                  <a:srgbClr val="0070C0"/>
                </a:solidFill>
              </a:rPr>
              <a:t>n, trong đó m và n không cần giống nhau</a:t>
            </a:r>
            <a:endParaRPr lang="en-US" altLang="en-US" sz="2800" i="1" baseline="0">
              <a:solidFill>
                <a:srgbClr val="0070C0"/>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2E3B64E8-65AF-46EB-8858-0F2813F8C7F2}" type="slidenum">
              <a:rPr lang="en-US" altLang="en-US" sz="1200" baseline="0" smtClean="0">
                <a:solidFill>
                  <a:schemeClr val="bg2"/>
                </a:solidFill>
                <a:latin typeface="Arial" panose="020B0604020202020204" pitchFamily="34" charset="0"/>
              </a:rPr>
              <a:pPr/>
              <a:t>27</a:t>
            </a:fld>
            <a:endParaRPr lang="en-US" altLang="en-US" sz="1200" baseline="0" smtClean="0">
              <a:solidFill>
                <a:schemeClr val="bg2"/>
              </a:solidFill>
              <a:latin typeface="Arial" panose="020B0604020202020204" pitchFamily="34" charset="0"/>
            </a:endParaRPr>
          </a:p>
        </p:txBody>
      </p:sp>
      <p:sp>
        <p:nvSpPr>
          <p:cNvPr id="56323" name="Text Box 2"/>
          <p:cNvSpPr txBox="1">
            <a:spLocks noChangeArrowheads="1"/>
          </p:cNvSpPr>
          <p:nvPr/>
        </p:nvSpPr>
        <p:spPr bwMode="auto">
          <a:xfrm>
            <a:off x="1143000" y="533400"/>
            <a:ext cx="1792288"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bg1"/>
                </a:solidFill>
              </a:rPr>
              <a:t>Example 5.8</a:t>
            </a:r>
            <a:endParaRPr lang="en-US" altLang="en-US" sz="2000" i="1" baseline="0">
              <a:solidFill>
                <a:schemeClr val="bg1"/>
              </a:solidFill>
            </a:endParaRPr>
          </a:p>
        </p:txBody>
      </p:sp>
      <p:sp>
        <p:nvSpPr>
          <p:cNvPr id="56324" name="Rectangle 3"/>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6325" name="Rectangle 4"/>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6326" name="Rectangle 5"/>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6327" name="Rectangle 6"/>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6328" name="Rectangle 7"/>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6329" name="Rectangle 8"/>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6330" name="Rectangle 9"/>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6331" name="Text Box 10"/>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5.1.3    </a:t>
            </a:r>
            <a:r>
              <a:rPr lang="en-US" altLang="en-US" sz="3200" i="1" baseline="0"/>
              <a:t>Continued</a:t>
            </a:r>
          </a:p>
        </p:txBody>
      </p:sp>
      <p:sp>
        <p:nvSpPr>
          <p:cNvPr id="1005579" name="Rectangle 11">
            <a:extLst>
              <a:ext uri="{FF2B5EF4-FFF2-40B4-BE49-F238E27FC236}">
                <a16:creationId xmlns:a16="http://schemas.microsoft.com/office/drawing/2014/main" id="{84D75E30-2A72-401F-B8C5-3762AC5A8A7D}"/>
              </a:ext>
            </a:extLst>
          </p:cNvPr>
          <p:cNvSpPr>
            <a:spLocks noChangeArrowheads="1"/>
          </p:cNvSpPr>
          <p:nvPr/>
        </p:nvSpPr>
        <p:spPr bwMode="auto">
          <a:xfrm>
            <a:off x="228600" y="1143000"/>
            <a:ext cx="8229600" cy="457200"/>
          </a:xfrm>
          <a:prstGeom prst="rect">
            <a:avLst/>
          </a:prstGeom>
          <a:noFill/>
          <a:ln w="9525">
            <a:noFill/>
            <a:miter lim="800000"/>
            <a:headEnd/>
            <a:tailEnd/>
          </a:ln>
          <a:effectLst/>
        </p:spPr>
        <p:txBody>
          <a:bodyPr anchor="ctr">
            <a:spAutoFit/>
          </a:bodyPr>
          <a:lstStyle/>
          <a:p>
            <a:pPr algn="just" eaLnBrk="1" hangingPunct="1">
              <a:defRPr/>
            </a:pPr>
            <a:r>
              <a:rPr lang="en-US" baseline="0">
                <a:effectLst>
                  <a:outerShdw blurRad="38100" dist="38100" dir="2700000" algn="tl">
                    <a:srgbClr val="C0C0C0"/>
                  </a:outerShdw>
                </a:effectLst>
              </a:rPr>
              <a:t>In an S-box with three inputs and two outputs, we have</a:t>
            </a:r>
          </a:p>
        </p:txBody>
      </p:sp>
      <p:pic>
        <p:nvPicPr>
          <p:cNvPr id="56333"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2013" y="1839913"/>
            <a:ext cx="5411787" cy="979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05583" name="Rectangle 15">
            <a:extLst>
              <a:ext uri="{FF2B5EF4-FFF2-40B4-BE49-F238E27FC236}">
                <a16:creationId xmlns:a16="http://schemas.microsoft.com/office/drawing/2014/main" id="{F957137E-4C8F-4E1B-9900-B08451E9AA91}"/>
              </a:ext>
            </a:extLst>
          </p:cNvPr>
          <p:cNvSpPr>
            <a:spLocks noChangeArrowheads="1"/>
          </p:cNvSpPr>
          <p:nvPr/>
        </p:nvSpPr>
        <p:spPr bwMode="auto">
          <a:xfrm>
            <a:off x="304800" y="2927350"/>
            <a:ext cx="8229600" cy="1187450"/>
          </a:xfrm>
          <a:prstGeom prst="rect">
            <a:avLst/>
          </a:prstGeom>
          <a:noFill/>
          <a:ln w="9525">
            <a:noFill/>
            <a:miter lim="800000"/>
            <a:headEnd/>
            <a:tailEnd/>
          </a:ln>
          <a:effectLst/>
        </p:spPr>
        <p:txBody>
          <a:bodyPr anchor="ctr">
            <a:spAutoFit/>
          </a:bodyPr>
          <a:lstStyle/>
          <a:p>
            <a:pPr algn="just" eaLnBrk="1" hangingPunct="1">
              <a:defRPr/>
            </a:pPr>
            <a:r>
              <a:rPr lang="en-US" baseline="0">
                <a:effectLst>
                  <a:outerShdw blurRad="38100" dist="38100" dir="2700000" algn="tl">
                    <a:srgbClr val="C0C0C0"/>
                  </a:outerShdw>
                </a:effectLst>
              </a:rPr>
              <a:t>The S-box is linear because </a:t>
            </a:r>
            <a:r>
              <a:rPr lang="en-US" i="1" baseline="0">
                <a:effectLst>
                  <a:outerShdw blurRad="38100" dist="38100" dir="2700000" algn="tl">
                    <a:srgbClr val="C0C0C0"/>
                  </a:outerShdw>
                </a:effectLst>
              </a:rPr>
              <a:t>a</a:t>
            </a:r>
            <a:r>
              <a:rPr lang="en-US" baseline="-25000">
                <a:effectLst>
                  <a:outerShdw blurRad="38100" dist="38100" dir="2700000" algn="tl">
                    <a:srgbClr val="C0C0C0"/>
                  </a:outerShdw>
                </a:effectLst>
              </a:rPr>
              <a:t>1,1</a:t>
            </a:r>
            <a:r>
              <a:rPr lang="en-US" baseline="0">
                <a:effectLst>
                  <a:outerShdw blurRad="38100" dist="38100" dir="2700000" algn="tl">
                    <a:srgbClr val="C0C0C0"/>
                  </a:outerShdw>
                </a:effectLst>
              </a:rPr>
              <a:t> = </a:t>
            </a:r>
            <a:r>
              <a:rPr lang="en-US" i="1" baseline="0">
                <a:effectLst>
                  <a:outerShdw blurRad="38100" dist="38100" dir="2700000" algn="tl">
                    <a:srgbClr val="C0C0C0"/>
                  </a:outerShdw>
                </a:effectLst>
              </a:rPr>
              <a:t>a</a:t>
            </a:r>
            <a:r>
              <a:rPr lang="en-US" baseline="-25000">
                <a:effectLst>
                  <a:outerShdw blurRad="38100" dist="38100" dir="2700000" algn="tl">
                    <a:srgbClr val="C0C0C0"/>
                  </a:outerShdw>
                </a:effectLst>
              </a:rPr>
              <a:t>1,2</a:t>
            </a:r>
            <a:r>
              <a:rPr lang="en-US" baseline="0">
                <a:effectLst>
                  <a:outerShdw blurRad="38100" dist="38100" dir="2700000" algn="tl">
                    <a:srgbClr val="C0C0C0"/>
                  </a:outerShdw>
                </a:effectLst>
              </a:rPr>
              <a:t> = </a:t>
            </a:r>
            <a:r>
              <a:rPr lang="en-US" i="1" baseline="0">
                <a:effectLst>
                  <a:outerShdw blurRad="38100" dist="38100" dir="2700000" algn="tl">
                    <a:srgbClr val="C0C0C0"/>
                  </a:outerShdw>
                </a:effectLst>
              </a:rPr>
              <a:t>a</a:t>
            </a:r>
            <a:r>
              <a:rPr lang="en-US" baseline="-25000">
                <a:effectLst>
                  <a:outerShdw blurRad="38100" dist="38100" dir="2700000" algn="tl">
                    <a:srgbClr val="C0C0C0"/>
                  </a:outerShdw>
                </a:effectLst>
              </a:rPr>
              <a:t>1,3</a:t>
            </a:r>
            <a:r>
              <a:rPr lang="en-US" baseline="0">
                <a:effectLst>
                  <a:outerShdw blurRad="38100" dist="38100" dir="2700000" algn="tl">
                    <a:srgbClr val="C0C0C0"/>
                  </a:outerShdw>
                </a:effectLst>
              </a:rPr>
              <a:t> = </a:t>
            </a:r>
            <a:r>
              <a:rPr lang="en-US" i="1" baseline="0">
                <a:effectLst>
                  <a:outerShdw blurRad="38100" dist="38100" dir="2700000" algn="tl">
                    <a:srgbClr val="C0C0C0"/>
                  </a:outerShdw>
                </a:effectLst>
              </a:rPr>
              <a:t>a</a:t>
            </a:r>
            <a:r>
              <a:rPr lang="en-US" baseline="-25000">
                <a:effectLst>
                  <a:outerShdw blurRad="38100" dist="38100" dir="2700000" algn="tl">
                    <a:srgbClr val="C0C0C0"/>
                  </a:outerShdw>
                </a:effectLst>
              </a:rPr>
              <a:t>2,1</a:t>
            </a:r>
            <a:r>
              <a:rPr lang="en-US" baseline="0">
                <a:effectLst>
                  <a:outerShdw blurRad="38100" dist="38100" dir="2700000" algn="tl">
                    <a:srgbClr val="C0C0C0"/>
                  </a:outerShdw>
                </a:effectLst>
              </a:rPr>
              <a:t> = 1 and </a:t>
            </a:r>
            <a:br>
              <a:rPr lang="en-US" baseline="0">
                <a:effectLst>
                  <a:outerShdw blurRad="38100" dist="38100" dir="2700000" algn="tl">
                    <a:srgbClr val="C0C0C0"/>
                  </a:outerShdw>
                </a:effectLst>
              </a:rPr>
            </a:br>
            <a:r>
              <a:rPr lang="en-US" i="1" baseline="0">
                <a:effectLst>
                  <a:outerShdw blurRad="38100" dist="38100" dir="2700000" algn="tl">
                    <a:srgbClr val="C0C0C0"/>
                  </a:outerShdw>
                </a:effectLst>
              </a:rPr>
              <a:t>a</a:t>
            </a:r>
            <a:r>
              <a:rPr lang="en-US" baseline="-25000">
                <a:effectLst>
                  <a:outerShdw blurRad="38100" dist="38100" dir="2700000" algn="tl">
                    <a:srgbClr val="C0C0C0"/>
                  </a:outerShdw>
                </a:effectLst>
              </a:rPr>
              <a:t>2,2</a:t>
            </a:r>
            <a:r>
              <a:rPr lang="en-US" baseline="0">
                <a:effectLst>
                  <a:outerShdw blurRad="38100" dist="38100" dir="2700000" algn="tl">
                    <a:srgbClr val="C0C0C0"/>
                  </a:outerShdw>
                </a:effectLst>
              </a:rPr>
              <a:t> = </a:t>
            </a:r>
            <a:r>
              <a:rPr lang="en-US" i="1" baseline="0">
                <a:effectLst>
                  <a:outerShdw blurRad="38100" dist="38100" dir="2700000" algn="tl">
                    <a:srgbClr val="C0C0C0"/>
                  </a:outerShdw>
                </a:effectLst>
              </a:rPr>
              <a:t>a</a:t>
            </a:r>
            <a:r>
              <a:rPr lang="en-US" baseline="-25000">
                <a:effectLst>
                  <a:outerShdw blurRad="38100" dist="38100" dir="2700000" algn="tl">
                    <a:srgbClr val="C0C0C0"/>
                  </a:outerShdw>
                </a:effectLst>
              </a:rPr>
              <a:t>2,3</a:t>
            </a:r>
            <a:r>
              <a:rPr lang="en-US" baseline="0">
                <a:effectLst>
                  <a:outerShdw blurRad="38100" dist="38100" dir="2700000" algn="tl">
                    <a:srgbClr val="C0C0C0"/>
                  </a:outerShdw>
                </a:effectLst>
              </a:rPr>
              <a:t> = 0. The relationship can be represented by matrices, as shown below:</a:t>
            </a:r>
          </a:p>
        </p:txBody>
      </p:sp>
      <p:pic>
        <p:nvPicPr>
          <p:cNvPr id="56335" name="Picture 1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12938" y="4476750"/>
            <a:ext cx="5173662" cy="161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1D20779A-9F36-48EA-A9C3-24CAE620A503}" type="slidenum">
              <a:rPr lang="en-US" altLang="en-US" sz="1200" baseline="0" smtClean="0">
                <a:solidFill>
                  <a:schemeClr val="bg2"/>
                </a:solidFill>
                <a:latin typeface="Arial" panose="020B0604020202020204" pitchFamily="34" charset="0"/>
              </a:rPr>
              <a:pPr/>
              <a:t>28</a:t>
            </a:fld>
            <a:endParaRPr lang="en-US" altLang="en-US" sz="1200" baseline="0" smtClean="0">
              <a:solidFill>
                <a:schemeClr val="bg2"/>
              </a:solidFill>
              <a:latin typeface="Arial" panose="020B0604020202020204" pitchFamily="34" charset="0"/>
            </a:endParaRPr>
          </a:p>
        </p:txBody>
      </p:sp>
      <p:sp>
        <p:nvSpPr>
          <p:cNvPr id="58371" name="Text Box 2"/>
          <p:cNvSpPr txBox="1">
            <a:spLocks noChangeArrowheads="1"/>
          </p:cNvSpPr>
          <p:nvPr/>
        </p:nvSpPr>
        <p:spPr bwMode="auto">
          <a:xfrm>
            <a:off x="1143000" y="533400"/>
            <a:ext cx="1792288"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bg1"/>
                </a:solidFill>
              </a:rPr>
              <a:t>Example 5.9</a:t>
            </a:r>
            <a:endParaRPr lang="en-US" altLang="en-US" sz="2000" i="1" baseline="0">
              <a:solidFill>
                <a:schemeClr val="bg1"/>
              </a:solidFill>
            </a:endParaRPr>
          </a:p>
        </p:txBody>
      </p:sp>
      <p:sp>
        <p:nvSpPr>
          <p:cNvPr id="58372" name="Rectangle 3"/>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8373" name="Rectangle 4"/>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8374" name="Rectangle 5"/>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8375" name="Rectangle 6"/>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8376" name="Rectangle 7"/>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8377" name="Rectangle 8"/>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8378" name="Rectangle 9"/>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58379" name="Text Box 10"/>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5.1.3    </a:t>
            </a:r>
            <a:r>
              <a:rPr lang="en-US" altLang="en-US" sz="3200" i="1" baseline="0"/>
              <a:t>Continued</a:t>
            </a:r>
          </a:p>
        </p:txBody>
      </p:sp>
      <p:sp>
        <p:nvSpPr>
          <p:cNvPr id="1007627" name="Rectangle 11">
            <a:extLst>
              <a:ext uri="{FF2B5EF4-FFF2-40B4-BE49-F238E27FC236}">
                <a16:creationId xmlns:a16="http://schemas.microsoft.com/office/drawing/2014/main" id="{84B2D0B2-BD17-4A48-AD0E-5F1E856CA97E}"/>
              </a:ext>
            </a:extLst>
          </p:cNvPr>
          <p:cNvSpPr>
            <a:spLocks noChangeArrowheads="1"/>
          </p:cNvSpPr>
          <p:nvPr/>
        </p:nvSpPr>
        <p:spPr bwMode="auto">
          <a:xfrm>
            <a:off x="228600" y="1143000"/>
            <a:ext cx="8229600" cy="457200"/>
          </a:xfrm>
          <a:prstGeom prst="rect">
            <a:avLst/>
          </a:prstGeom>
          <a:noFill/>
          <a:ln w="9525">
            <a:noFill/>
            <a:miter lim="800000"/>
            <a:headEnd/>
            <a:tailEnd/>
          </a:ln>
          <a:effectLst/>
        </p:spPr>
        <p:txBody>
          <a:bodyPr anchor="ctr">
            <a:spAutoFit/>
          </a:bodyPr>
          <a:lstStyle/>
          <a:p>
            <a:pPr algn="just" eaLnBrk="1" hangingPunct="1">
              <a:defRPr/>
            </a:pPr>
            <a:r>
              <a:rPr lang="en-US" baseline="0">
                <a:effectLst>
                  <a:outerShdw blurRad="38100" dist="38100" dir="2700000" algn="tl">
                    <a:srgbClr val="C0C0C0"/>
                  </a:outerShdw>
                </a:effectLst>
              </a:rPr>
              <a:t>In an S-box with three inputs and two outputs, we have</a:t>
            </a:r>
          </a:p>
        </p:txBody>
      </p:sp>
      <p:sp>
        <p:nvSpPr>
          <p:cNvPr id="1007629" name="Rectangle 13">
            <a:extLst>
              <a:ext uri="{FF2B5EF4-FFF2-40B4-BE49-F238E27FC236}">
                <a16:creationId xmlns:a16="http://schemas.microsoft.com/office/drawing/2014/main" id="{24805E26-4CF2-4DA3-987F-816FE72A4788}"/>
              </a:ext>
            </a:extLst>
          </p:cNvPr>
          <p:cNvSpPr>
            <a:spLocks noChangeArrowheads="1"/>
          </p:cNvSpPr>
          <p:nvPr/>
        </p:nvSpPr>
        <p:spPr bwMode="auto">
          <a:xfrm>
            <a:off x="304800" y="3841750"/>
            <a:ext cx="8229600" cy="1187450"/>
          </a:xfrm>
          <a:prstGeom prst="rect">
            <a:avLst/>
          </a:prstGeom>
          <a:noFill/>
          <a:ln w="9525">
            <a:noFill/>
            <a:miter lim="800000"/>
            <a:headEnd/>
            <a:tailEnd/>
          </a:ln>
          <a:effectLst/>
        </p:spPr>
        <p:txBody>
          <a:bodyPr anchor="ctr">
            <a:spAutoFit/>
          </a:bodyPr>
          <a:lstStyle/>
          <a:p>
            <a:pPr algn="just" eaLnBrk="1" hangingPunct="1">
              <a:defRPr/>
            </a:pPr>
            <a:r>
              <a:rPr lang="en-US" baseline="0">
                <a:effectLst>
                  <a:outerShdw blurRad="38100" dist="38100" dir="2700000" algn="tl">
                    <a:srgbClr val="C0C0C0"/>
                  </a:outerShdw>
                </a:effectLst>
              </a:rPr>
              <a:t>where multiplication and addition is in GF(2). The S-box is nonlinear because there is no linear relationship between the inputs and the outputs.</a:t>
            </a:r>
          </a:p>
        </p:txBody>
      </p:sp>
      <p:pic>
        <p:nvPicPr>
          <p:cNvPr id="58382" name="Picture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6425" y="2538413"/>
            <a:ext cx="7623175" cy="81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5B13C72C-0587-4100-97F3-CEF345DAA3EA}" type="slidenum">
              <a:rPr lang="en-US" altLang="en-US" sz="1200" baseline="0" smtClean="0">
                <a:solidFill>
                  <a:schemeClr val="bg2"/>
                </a:solidFill>
                <a:latin typeface="Arial" panose="020B0604020202020204" pitchFamily="34" charset="0"/>
              </a:rPr>
              <a:pPr/>
              <a:t>29</a:t>
            </a:fld>
            <a:endParaRPr lang="en-US" altLang="en-US" sz="1200" baseline="0" smtClean="0">
              <a:solidFill>
                <a:schemeClr val="bg2"/>
              </a:solidFill>
              <a:latin typeface="Arial" panose="020B0604020202020204" pitchFamily="34" charset="0"/>
            </a:endParaRPr>
          </a:p>
        </p:txBody>
      </p:sp>
      <p:sp>
        <p:nvSpPr>
          <p:cNvPr id="60419" name="Text Box 2"/>
          <p:cNvSpPr txBox="1">
            <a:spLocks noChangeArrowheads="1"/>
          </p:cNvSpPr>
          <p:nvPr/>
        </p:nvSpPr>
        <p:spPr bwMode="auto">
          <a:xfrm>
            <a:off x="1143000" y="533400"/>
            <a:ext cx="1944688"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bg1"/>
                </a:solidFill>
              </a:rPr>
              <a:t>Example 5.10</a:t>
            </a:r>
            <a:endParaRPr lang="en-US" altLang="en-US" sz="2000" i="1" baseline="0">
              <a:solidFill>
                <a:schemeClr val="bg1"/>
              </a:solidFill>
            </a:endParaRPr>
          </a:p>
        </p:txBody>
      </p:sp>
      <p:sp>
        <p:nvSpPr>
          <p:cNvPr id="60420" name="Rectangle 3"/>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0421" name="Rectangle 4"/>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0422" name="Rectangle 5"/>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0423" name="Rectangle 6"/>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0424" name="Rectangle 7"/>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0425" name="Rectangle 8"/>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0426" name="Rectangle 9"/>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0427" name="Text Box 10"/>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5.1.3    </a:t>
            </a:r>
            <a:r>
              <a:rPr lang="en-US" altLang="en-US" sz="3200" i="1" baseline="0"/>
              <a:t>Continued</a:t>
            </a:r>
          </a:p>
        </p:txBody>
      </p:sp>
      <p:sp>
        <p:nvSpPr>
          <p:cNvPr id="1009675" name="Rectangle 11">
            <a:extLst>
              <a:ext uri="{FF2B5EF4-FFF2-40B4-BE49-F238E27FC236}">
                <a16:creationId xmlns:a16="http://schemas.microsoft.com/office/drawing/2014/main" id="{D323982F-22F8-4868-A66E-F5588BF9B8B1}"/>
              </a:ext>
            </a:extLst>
          </p:cNvPr>
          <p:cNvSpPr>
            <a:spLocks noChangeArrowheads="1"/>
          </p:cNvSpPr>
          <p:nvPr/>
        </p:nvSpPr>
        <p:spPr bwMode="auto">
          <a:xfrm>
            <a:off x="228600" y="1020763"/>
            <a:ext cx="8229600" cy="1917700"/>
          </a:xfrm>
          <a:prstGeom prst="rect">
            <a:avLst/>
          </a:prstGeom>
          <a:noFill/>
          <a:ln w="9525">
            <a:noFill/>
            <a:miter lim="800000"/>
            <a:headEnd/>
            <a:tailEnd/>
          </a:ln>
          <a:effectLst/>
        </p:spPr>
        <p:txBody>
          <a:bodyPr anchor="ctr">
            <a:spAutoFit/>
          </a:bodyPr>
          <a:lstStyle/>
          <a:p>
            <a:pPr algn="just" eaLnBrk="1" hangingPunct="1">
              <a:defRPr/>
            </a:pPr>
            <a:r>
              <a:rPr lang="en-US" baseline="0">
                <a:effectLst>
                  <a:outerShdw blurRad="38100" dist="38100" dir="2700000" algn="tl">
                    <a:srgbClr val="C0C0C0"/>
                  </a:outerShdw>
                </a:effectLst>
              </a:rPr>
              <a:t>The following table defines the input/output relationship for an S-box of size 3 × 2. The leftmost bit of the input defines the row; the two rightmost bits of the input define the column. The two output bits are values on the cross section of the selected row and column.</a:t>
            </a:r>
          </a:p>
        </p:txBody>
      </p:sp>
      <p:sp>
        <p:nvSpPr>
          <p:cNvPr id="1009676" name="Rectangle 12">
            <a:extLst>
              <a:ext uri="{FF2B5EF4-FFF2-40B4-BE49-F238E27FC236}">
                <a16:creationId xmlns:a16="http://schemas.microsoft.com/office/drawing/2014/main" id="{7C05B6A4-C1DC-4F87-95BA-A47EC5BA6F18}"/>
              </a:ext>
            </a:extLst>
          </p:cNvPr>
          <p:cNvSpPr>
            <a:spLocks noChangeArrowheads="1"/>
          </p:cNvSpPr>
          <p:nvPr/>
        </p:nvSpPr>
        <p:spPr bwMode="auto">
          <a:xfrm>
            <a:off x="304800" y="5730875"/>
            <a:ext cx="8229600" cy="822325"/>
          </a:xfrm>
          <a:prstGeom prst="rect">
            <a:avLst/>
          </a:prstGeom>
          <a:noFill/>
          <a:ln w="9525">
            <a:noFill/>
            <a:miter lim="800000"/>
            <a:headEnd/>
            <a:tailEnd/>
          </a:ln>
          <a:effectLst/>
        </p:spPr>
        <p:txBody>
          <a:bodyPr anchor="ctr">
            <a:spAutoFit/>
          </a:bodyPr>
          <a:lstStyle/>
          <a:p>
            <a:pPr algn="just" eaLnBrk="1" hangingPunct="1">
              <a:defRPr/>
            </a:pPr>
            <a:r>
              <a:rPr lang="en-US" baseline="0">
                <a:effectLst>
                  <a:outerShdw blurRad="38100" dist="38100" dir="2700000" algn="tl">
                    <a:srgbClr val="C0C0C0"/>
                  </a:outerShdw>
                </a:effectLst>
              </a:rPr>
              <a:t>Based on the table, an input of 010 yields the output 01. An input of 101 yields the output of 00.</a:t>
            </a:r>
          </a:p>
        </p:txBody>
      </p:sp>
      <p:pic>
        <p:nvPicPr>
          <p:cNvPr id="60430"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7838" y="3132138"/>
            <a:ext cx="6024562" cy="2506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7B1B8335-8170-45F5-9A4E-52CFA95F13A3}" type="slidenum">
              <a:rPr lang="en-US" altLang="en-US" sz="1200" baseline="0" smtClean="0">
                <a:solidFill>
                  <a:schemeClr val="bg2"/>
                </a:solidFill>
                <a:latin typeface="Arial" panose="020B0604020202020204" pitchFamily="34" charset="0"/>
              </a:rPr>
              <a:pPr/>
              <a:t>30</a:t>
            </a:fld>
            <a:endParaRPr lang="en-US" altLang="en-US" sz="1200" baseline="0" smtClean="0">
              <a:solidFill>
                <a:schemeClr val="bg2"/>
              </a:solidFill>
              <a:latin typeface="Arial" panose="020B0604020202020204" pitchFamily="34" charset="0"/>
            </a:endParaRPr>
          </a:p>
        </p:txBody>
      </p:sp>
      <p:sp>
        <p:nvSpPr>
          <p:cNvPr id="62467" name="Rectangle 2"/>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2468" name="Rectangle 3"/>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2469" name="Rectangle 4"/>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2470" name="Rectangle 5"/>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2471" name="Rectangle 6"/>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2472" name="Rectangle 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2473" name="Rectangle 8"/>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2474" name="Text Box 9"/>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5.1.3    </a:t>
            </a:r>
            <a:r>
              <a:rPr lang="en-US" altLang="en-US" sz="3200" i="1" baseline="0"/>
              <a:t>Continued</a:t>
            </a:r>
          </a:p>
        </p:txBody>
      </p:sp>
      <p:sp>
        <p:nvSpPr>
          <p:cNvPr id="62475" name="Text Box 11"/>
          <p:cNvSpPr txBox="1">
            <a:spLocks noChangeArrowheads="1"/>
          </p:cNvSpPr>
          <p:nvPr/>
        </p:nvSpPr>
        <p:spPr bwMode="auto">
          <a:xfrm>
            <a:off x="1116013" y="533400"/>
            <a:ext cx="29686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S-Boxes: Invertibility</a:t>
            </a:r>
            <a:endParaRPr lang="en-US" altLang="en-US" sz="2000" i="1" baseline="0"/>
          </a:p>
        </p:txBody>
      </p:sp>
      <p:sp>
        <p:nvSpPr>
          <p:cNvPr id="62476" name="Rectangle 12"/>
          <p:cNvSpPr>
            <a:spLocks noChangeArrowheads="1"/>
          </p:cNvSpPr>
          <p:nvPr/>
        </p:nvSpPr>
        <p:spPr bwMode="auto">
          <a:xfrm>
            <a:off x="228600" y="1143000"/>
            <a:ext cx="8686800" cy="224676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baseline="0"/>
              <a:t>An S-box may or may not be invertible. In an invertible </a:t>
            </a:r>
            <a:br>
              <a:rPr lang="en-US" altLang="en-US" sz="2800" baseline="0"/>
            </a:br>
            <a:r>
              <a:rPr lang="en-US" altLang="en-US" sz="2800" baseline="0"/>
              <a:t>S-box, the number of input bits should be the same as the number of output bits</a:t>
            </a:r>
            <a:r>
              <a:rPr lang="en-US" altLang="en-US" sz="2800" baseline="0" smtClean="0"/>
              <a:t>.</a:t>
            </a:r>
          </a:p>
          <a:p>
            <a:pPr algn="just"/>
            <a:r>
              <a:rPr lang="en-US" altLang="en-US" sz="2800" i="1" baseline="0" smtClean="0">
                <a:solidFill>
                  <a:srgbClr val="0070C0"/>
                </a:solidFill>
              </a:rPr>
              <a:t>Một S-box có thể không nghịch đảo được. Trong một S-box có thể nghịch đảo, số bit input phải bằng output</a:t>
            </a:r>
            <a:endParaRPr lang="en-US" altLang="en-US" sz="2800" i="1" baseline="0">
              <a:solidFill>
                <a:srgbClr val="0070C0"/>
              </a:solidFill>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0A1A6999-DCB1-41DD-89D9-E061C7C26A5F}" type="slidenum">
              <a:rPr lang="en-US" altLang="en-US" sz="1200" baseline="0" smtClean="0">
                <a:solidFill>
                  <a:schemeClr val="bg2"/>
                </a:solidFill>
                <a:latin typeface="Arial" panose="020B0604020202020204" pitchFamily="34" charset="0"/>
              </a:rPr>
              <a:pPr/>
              <a:t>31</a:t>
            </a:fld>
            <a:endParaRPr lang="en-US" altLang="en-US" sz="1200" baseline="0" smtClean="0">
              <a:solidFill>
                <a:schemeClr val="bg2"/>
              </a:solidFill>
              <a:latin typeface="Arial" panose="020B0604020202020204" pitchFamily="34" charset="0"/>
            </a:endParaRPr>
          </a:p>
        </p:txBody>
      </p:sp>
      <p:sp>
        <p:nvSpPr>
          <p:cNvPr id="64515" name="Text Box 2"/>
          <p:cNvSpPr txBox="1">
            <a:spLocks noChangeArrowheads="1"/>
          </p:cNvSpPr>
          <p:nvPr/>
        </p:nvSpPr>
        <p:spPr bwMode="auto">
          <a:xfrm>
            <a:off x="228600" y="1143000"/>
            <a:ext cx="1944688"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bg1"/>
                </a:solidFill>
              </a:rPr>
              <a:t>Example 5.11</a:t>
            </a:r>
            <a:endParaRPr lang="en-US" altLang="en-US" sz="2000" i="1" baseline="0">
              <a:solidFill>
                <a:schemeClr val="bg1"/>
              </a:solidFill>
            </a:endParaRPr>
          </a:p>
        </p:txBody>
      </p:sp>
      <p:sp>
        <p:nvSpPr>
          <p:cNvPr id="64516" name="Rectangle 3"/>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4517" name="Rectangle 4"/>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4518" name="Rectangle 5"/>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4519" name="Rectangle 6"/>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4520" name="Rectangle 7"/>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4521" name="Rectangle 8"/>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4522" name="Rectangle 9"/>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4523" name="Text Box 10"/>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5.1.3    </a:t>
            </a:r>
            <a:r>
              <a:rPr lang="en-US" altLang="en-US" sz="3200" i="1" baseline="0"/>
              <a:t>Continued</a:t>
            </a:r>
          </a:p>
        </p:txBody>
      </p:sp>
      <p:sp>
        <p:nvSpPr>
          <p:cNvPr id="1013771" name="Rectangle 11">
            <a:extLst>
              <a:ext uri="{FF2B5EF4-FFF2-40B4-BE49-F238E27FC236}">
                <a16:creationId xmlns:a16="http://schemas.microsoft.com/office/drawing/2014/main" id="{5535F64D-5696-4492-B706-4F2F6A1CF310}"/>
              </a:ext>
            </a:extLst>
          </p:cNvPr>
          <p:cNvSpPr>
            <a:spLocks noChangeArrowheads="1"/>
          </p:cNvSpPr>
          <p:nvPr/>
        </p:nvSpPr>
        <p:spPr bwMode="auto">
          <a:xfrm>
            <a:off x="228600" y="1752600"/>
            <a:ext cx="8229600" cy="1552575"/>
          </a:xfrm>
          <a:prstGeom prst="rect">
            <a:avLst/>
          </a:prstGeom>
          <a:noFill/>
          <a:ln w="9525">
            <a:noFill/>
            <a:miter lim="800000"/>
            <a:headEnd/>
            <a:tailEnd/>
          </a:ln>
          <a:effectLst/>
        </p:spPr>
        <p:txBody>
          <a:bodyPr anchor="ctr">
            <a:spAutoFit/>
          </a:bodyPr>
          <a:lstStyle/>
          <a:p>
            <a:pPr algn="just" eaLnBrk="1" hangingPunct="1">
              <a:defRPr/>
            </a:pPr>
            <a:r>
              <a:rPr lang="en-US" baseline="0">
                <a:effectLst>
                  <a:outerShdw blurRad="38100" dist="38100" dir="2700000" algn="tl">
                    <a:srgbClr val="C0C0C0"/>
                  </a:outerShdw>
                </a:effectLst>
              </a:rPr>
              <a:t>Figure 5.8 shows an example of an invertible S-box.  For example, if the input to the left box is 001, the output is 101. The input 101 in the right table creates the output 001, which shows that the two tables are inverses of each other.</a:t>
            </a:r>
          </a:p>
        </p:txBody>
      </p:sp>
      <p:sp>
        <p:nvSpPr>
          <p:cNvPr id="64525" name="Text Box 14"/>
          <p:cNvSpPr txBox="1">
            <a:spLocks noChangeArrowheads="1"/>
          </p:cNvSpPr>
          <p:nvPr/>
        </p:nvSpPr>
        <p:spPr bwMode="auto">
          <a:xfrm>
            <a:off x="2052638" y="3505200"/>
            <a:ext cx="48053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Figure 5.8  </a:t>
            </a:r>
            <a:r>
              <a:rPr lang="en-US" altLang="en-US" sz="2000" i="1" baseline="0"/>
              <a:t>S-box tables for Example 5.11</a:t>
            </a:r>
          </a:p>
        </p:txBody>
      </p:sp>
      <p:pic>
        <p:nvPicPr>
          <p:cNvPr id="64526" name="Picture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3325" y="3994150"/>
            <a:ext cx="6873875" cy="271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5378D5F7-8D4A-4DC0-BBBD-3112F91EE897}" type="slidenum">
              <a:rPr lang="en-US" altLang="en-US" sz="1200" baseline="0" smtClean="0">
                <a:solidFill>
                  <a:schemeClr val="bg2"/>
                </a:solidFill>
                <a:latin typeface="Arial" panose="020B0604020202020204" pitchFamily="34" charset="0"/>
              </a:rPr>
              <a:pPr/>
              <a:t>32</a:t>
            </a:fld>
            <a:endParaRPr lang="en-US" altLang="en-US" sz="1200" baseline="0" smtClean="0">
              <a:solidFill>
                <a:schemeClr val="bg2"/>
              </a:solidFill>
              <a:latin typeface="Arial" panose="020B0604020202020204" pitchFamily="34" charset="0"/>
            </a:endParaRPr>
          </a:p>
        </p:txBody>
      </p:sp>
      <p:sp>
        <p:nvSpPr>
          <p:cNvPr id="66563" name="Rectangle 2"/>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6564" name="Rectangle 3"/>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6565" name="Rectangle 4"/>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6566" name="Rectangle 5"/>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6567" name="Rectangle 6"/>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6568" name="Rectangle 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6569" name="Rectangle 8"/>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6570" name="Text Box 9"/>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5.1.3    </a:t>
            </a:r>
            <a:r>
              <a:rPr lang="en-US" altLang="en-US" sz="3200" i="1" baseline="0"/>
              <a:t>Continued</a:t>
            </a:r>
          </a:p>
        </p:txBody>
      </p:sp>
      <p:sp>
        <p:nvSpPr>
          <p:cNvPr id="66571" name="Text Box 10"/>
          <p:cNvSpPr txBox="1">
            <a:spLocks noChangeArrowheads="1"/>
          </p:cNvSpPr>
          <p:nvPr/>
        </p:nvSpPr>
        <p:spPr bwMode="auto">
          <a:xfrm>
            <a:off x="304800" y="990600"/>
            <a:ext cx="18923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Exclusive-Or</a:t>
            </a:r>
            <a:endParaRPr lang="en-US" altLang="en-US" sz="2000" i="1" baseline="0"/>
          </a:p>
        </p:txBody>
      </p:sp>
      <p:sp>
        <p:nvSpPr>
          <p:cNvPr id="66572" name="Rectangle 11"/>
          <p:cNvSpPr>
            <a:spLocks noChangeArrowheads="1"/>
          </p:cNvSpPr>
          <p:nvPr/>
        </p:nvSpPr>
        <p:spPr bwMode="auto">
          <a:xfrm>
            <a:off x="228600" y="1430338"/>
            <a:ext cx="8686800" cy="181588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baseline="0"/>
              <a:t>An important component in most block ciphers is the exclusive-or operation. </a:t>
            </a:r>
            <a:endParaRPr lang="en-US" altLang="en-US" sz="2800" baseline="0" smtClean="0"/>
          </a:p>
          <a:p>
            <a:pPr algn="just"/>
            <a:r>
              <a:rPr lang="en-US" altLang="en-US" sz="2800" i="1" baseline="0" smtClean="0">
                <a:solidFill>
                  <a:srgbClr val="0070C0"/>
                </a:solidFill>
              </a:rPr>
              <a:t>Một phần tử quan trọng trong hầu hết mật mã là toán tử XOR</a:t>
            </a:r>
            <a:endParaRPr lang="en-US" altLang="en-US" sz="2800" i="1" baseline="0">
              <a:solidFill>
                <a:srgbClr val="0070C0"/>
              </a:solidFill>
            </a:endParaRPr>
          </a:p>
        </p:txBody>
      </p:sp>
      <p:sp>
        <p:nvSpPr>
          <p:cNvPr id="66573" name="Text Box 15"/>
          <p:cNvSpPr txBox="1">
            <a:spLocks noChangeArrowheads="1"/>
          </p:cNvSpPr>
          <p:nvPr/>
        </p:nvSpPr>
        <p:spPr bwMode="auto">
          <a:xfrm>
            <a:off x="1236663" y="3276600"/>
            <a:ext cx="59340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Figure 5.9  </a:t>
            </a:r>
            <a:r>
              <a:rPr lang="en-US" altLang="en-US" sz="2000" i="1" baseline="0"/>
              <a:t>Invertibility of the exclusive-or operation</a:t>
            </a:r>
          </a:p>
        </p:txBody>
      </p:sp>
      <p:pic>
        <p:nvPicPr>
          <p:cNvPr id="66574" name="Picture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0163" y="4046538"/>
            <a:ext cx="6700837" cy="212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BEFE2405-58E0-4329-8772-63AF5D428C15}" type="slidenum">
              <a:rPr lang="en-US" altLang="en-US" sz="1200" baseline="0" smtClean="0">
                <a:solidFill>
                  <a:schemeClr val="bg2"/>
                </a:solidFill>
                <a:latin typeface="Arial" panose="020B0604020202020204" pitchFamily="34" charset="0"/>
              </a:rPr>
              <a:pPr/>
              <a:t>33</a:t>
            </a:fld>
            <a:endParaRPr lang="en-US" altLang="en-US" sz="1200" baseline="0" smtClean="0">
              <a:solidFill>
                <a:schemeClr val="bg2"/>
              </a:solidFill>
              <a:latin typeface="Arial" panose="020B0604020202020204" pitchFamily="34" charset="0"/>
            </a:endParaRPr>
          </a:p>
        </p:txBody>
      </p:sp>
      <p:sp>
        <p:nvSpPr>
          <p:cNvPr id="68611" name="Rectangle 2"/>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8612" name="Rectangle 3"/>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8613" name="Rectangle 4"/>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8614" name="Rectangle 5"/>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8615" name="Rectangle 6"/>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8616" name="Rectangle 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8617" name="Rectangle 8"/>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8618" name="Text Box 9"/>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5.1.3    </a:t>
            </a:r>
            <a:r>
              <a:rPr lang="en-US" altLang="en-US" sz="3200" i="1" baseline="0"/>
              <a:t>Continued</a:t>
            </a:r>
          </a:p>
        </p:txBody>
      </p:sp>
      <p:sp>
        <p:nvSpPr>
          <p:cNvPr id="68619" name="Text Box 10"/>
          <p:cNvSpPr txBox="1">
            <a:spLocks noChangeArrowheads="1"/>
          </p:cNvSpPr>
          <p:nvPr/>
        </p:nvSpPr>
        <p:spPr bwMode="auto">
          <a:xfrm>
            <a:off x="1116013" y="533400"/>
            <a:ext cx="43703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Exclusive-Or </a:t>
            </a:r>
            <a:r>
              <a:rPr lang="en-US" altLang="en-US" baseline="0"/>
              <a:t>(Continued)</a:t>
            </a:r>
            <a:endParaRPr lang="en-US" altLang="en-US" sz="2000" i="1" baseline="0"/>
          </a:p>
        </p:txBody>
      </p:sp>
      <p:sp>
        <p:nvSpPr>
          <p:cNvPr id="68620" name="Rectangle 11"/>
          <p:cNvSpPr>
            <a:spLocks noChangeArrowheads="1"/>
          </p:cNvSpPr>
          <p:nvPr/>
        </p:nvSpPr>
        <p:spPr bwMode="auto">
          <a:xfrm>
            <a:off x="228600" y="1143000"/>
            <a:ext cx="8686800" cy="267765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i="1" baseline="0"/>
              <a:t>An important component in most block ciphers is the exclusive-or operation. As we discussed in Chapter 4, addition and subtraction operations in the GF(2</a:t>
            </a:r>
            <a:r>
              <a:rPr lang="en-US" altLang="en-US" sz="2800" i="1"/>
              <a:t>n</a:t>
            </a:r>
            <a:r>
              <a:rPr lang="en-US" altLang="en-US" sz="2800" i="1" baseline="0"/>
              <a:t>) field are performed by a single operation called the exclusive-or (XOR</a:t>
            </a:r>
            <a:r>
              <a:rPr lang="en-US" altLang="en-US" sz="2800" i="1" baseline="0" smtClean="0"/>
              <a:t>).</a:t>
            </a:r>
          </a:p>
          <a:p>
            <a:pPr algn="just"/>
            <a:endParaRPr lang="en-US" altLang="en-US" sz="2800" i="1" baseline="0"/>
          </a:p>
        </p:txBody>
      </p:sp>
      <p:sp>
        <p:nvSpPr>
          <p:cNvPr id="68621" name="Rectangle 12"/>
          <p:cNvSpPr>
            <a:spLocks noChangeArrowheads="1"/>
          </p:cNvSpPr>
          <p:nvPr/>
        </p:nvSpPr>
        <p:spPr bwMode="auto">
          <a:xfrm>
            <a:off x="228600" y="3716338"/>
            <a:ext cx="8686800" cy="22272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vi-VN" altLang="en-US" sz="2800" i="1" baseline="0">
                <a:solidFill>
                  <a:srgbClr val="0070C0"/>
                </a:solidFill>
              </a:rPr>
              <a:t>Một thành phần quan trọng trong hầu hết các mật mã khối là </a:t>
            </a:r>
            <a:r>
              <a:rPr lang="en-US" altLang="en-US" sz="2800" i="1" baseline="0" smtClean="0">
                <a:solidFill>
                  <a:srgbClr val="0070C0"/>
                </a:solidFill>
              </a:rPr>
              <a:t>toán tử XOR</a:t>
            </a:r>
            <a:r>
              <a:rPr lang="vi-VN" altLang="en-US" sz="2800" i="1" baseline="0" smtClean="0">
                <a:solidFill>
                  <a:srgbClr val="0070C0"/>
                </a:solidFill>
              </a:rPr>
              <a:t>. </a:t>
            </a:r>
            <a:r>
              <a:rPr lang="vi-VN" altLang="en-US" sz="2800" i="1" baseline="0">
                <a:solidFill>
                  <a:srgbClr val="0070C0"/>
                </a:solidFill>
              </a:rPr>
              <a:t>Như chúng ta đã thảo luận trong Chương 4, các phép toán cộng và trừ trong trường GF (2</a:t>
            </a:r>
            <a:r>
              <a:rPr lang="vi-VN" altLang="en-US" sz="2800" i="1">
                <a:solidFill>
                  <a:srgbClr val="0070C0"/>
                </a:solidFill>
              </a:rPr>
              <a:t>n</a:t>
            </a:r>
            <a:r>
              <a:rPr lang="vi-VN" altLang="en-US" sz="2800" i="1" baseline="0">
                <a:solidFill>
                  <a:srgbClr val="0070C0"/>
                </a:solidFill>
              </a:rPr>
              <a:t>) được thực hiện bằng một thao tác duy nhất gọi là </a:t>
            </a:r>
            <a:r>
              <a:rPr lang="vi-VN" altLang="en-US" sz="2800" i="1" baseline="0" smtClean="0">
                <a:solidFill>
                  <a:srgbClr val="0070C0"/>
                </a:solidFill>
              </a:rPr>
              <a:t>XOR</a:t>
            </a:r>
            <a:endParaRPr lang="en-US" altLang="en-US" sz="2800" i="1" baseline="0">
              <a:solidFill>
                <a:srgbClr val="0070C0"/>
              </a:solidFill>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BEFE2405-58E0-4329-8772-63AF5D428C15}" type="slidenum">
              <a:rPr lang="en-US" altLang="en-US" sz="1200" baseline="0" smtClean="0">
                <a:solidFill>
                  <a:schemeClr val="bg2"/>
                </a:solidFill>
                <a:latin typeface="Arial" panose="020B0604020202020204" pitchFamily="34" charset="0"/>
              </a:rPr>
              <a:pPr/>
              <a:t>34</a:t>
            </a:fld>
            <a:endParaRPr lang="en-US" altLang="en-US" sz="1200" baseline="0" smtClean="0">
              <a:solidFill>
                <a:schemeClr val="bg2"/>
              </a:solidFill>
              <a:latin typeface="Arial" panose="020B0604020202020204" pitchFamily="34" charset="0"/>
            </a:endParaRPr>
          </a:p>
        </p:txBody>
      </p:sp>
      <p:sp>
        <p:nvSpPr>
          <p:cNvPr id="68611" name="Rectangle 2"/>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8612" name="Rectangle 3"/>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8613" name="Rectangle 4"/>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8614" name="Rectangle 5"/>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8615" name="Rectangle 6"/>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8616" name="Rectangle 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8617" name="Rectangle 8"/>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68618" name="Text Box 9"/>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5.1.3    </a:t>
            </a:r>
            <a:r>
              <a:rPr lang="en-US" altLang="en-US" sz="3200" i="1" baseline="0"/>
              <a:t>Continued</a:t>
            </a:r>
          </a:p>
        </p:txBody>
      </p:sp>
      <p:sp>
        <p:nvSpPr>
          <p:cNvPr id="68619" name="Text Box 10"/>
          <p:cNvSpPr txBox="1">
            <a:spLocks noChangeArrowheads="1"/>
          </p:cNvSpPr>
          <p:nvPr/>
        </p:nvSpPr>
        <p:spPr bwMode="auto">
          <a:xfrm>
            <a:off x="1116013" y="533400"/>
            <a:ext cx="43703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Exclusive-Or </a:t>
            </a:r>
            <a:r>
              <a:rPr lang="en-US" altLang="en-US" baseline="0"/>
              <a:t>(Continued)</a:t>
            </a:r>
            <a:endParaRPr lang="en-US" altLang="en-US" sz="2000" i="1" baseline="0"/>
          </a:p>
        </p:txBody>
      </p:sp>
      <p:sp>
        <p:nvSpPr>
          <p:cNvPr id="68621" name="Rectangle 12"/>
          <p:cNvSpPr>
            <a:spLocks noChangeArrowheads="1"/>
          </p:cNvSpPr>
          <p:nvPr/>
        </p:nvSpPr>
        <p:spPr bwMode="auto">
          <a:xfrm>
            <a:off x="76200" y="1228725"/>
            <a:ext cx="8686800" cy="22272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i="1" baseline="0"/>
              <a:t>The five properties of the exclusive-or operation in the GF(2</a:t>
            </a:r>
            <a:r>
              <a:rPr lang="en-US" altLang="en-US" sz="2800" i="1"/>
              <a:t>n</a:t>
            </a:r>
            <a:r>
              <a:rPr lang="en-US" altLang="en-US" sz="2800" i="1" baseline="0"/>
              <a:t>) field makes this operation a very interesting component for use in a block cipher: </a:t>
            </a:r>
            <a:r>
              <a:rPr lang="en-US" altLang="en-US" sz="2800" i="1" baseline="0">
                <a:solidFill>
                  <a:schemeClr val="hlink"/>
                </a:solidFill>
              </a:rPr>
              <a:t>closure</a:t>
            </a:r>
            <a:r>
              <a:rPr lang="en-US" altLang="en-US" sz="2800" i="1" baseline="0"/>
              <a:t>, </a:t>
            </a:r>
            <a:r>
              <a:rPr lang="en-US" altLang="en-US" sz="2800" i="1" baseline="0">
                <a:solidFill>
                  <a:schemeClr val="hlink"/>
                </a:solidFill>
              </a:rPr>
              <a:t>associativity</a:t>
            </a:r>
            <a:r>
              <a:rPr lang="en-US" altLang="en-US" sz="2800" i="1" baseline="0"/>
              <a:t>, </a:t>
            </a:r>
            <a:r>
              <a:rPr lang="en-US" altLang="en-US" sz="2800" i="1" baseline="0">
                <a:solidFill>
                  <a:schemeClr val="hlink"/>
                </a:solidFill>
              </a:rPr>
              <a:t>commutativity</a:t>
            </a:r>
            <a:r>
              <a:rPr lang="en-US" altLang="en-US" sz="2800" i="1" baseline="0"/>
              <a:t>, </a:t>
            </a:r>
            <a:r>
              <a:rPr lang="en-US" altLang="en-US" sz="2800" i="1" baseline="0">
                <a:solidFill>
                  <a:schemeClr val="hlink"/>
                </a:solidFill>
              </a:rPr>
              <a:t>existence of identity</a:t>
            </a:r>
            <a:r>
              <a:rPr lang="en-US" altLang="en-US" sz="2800" i="1" baseline="0"/>
              <a:t>, and  </a:t>
            </a:r>
            <a:r>
              <a:rPr lang="en-US" altLang="en-US" sz="2800" i="1" baseline="0">
                <a:solidFill>
                  <a:schemeClr val="hlink"/>
                </a:solidFill>
              </a:rPr>
              <a:t>existence of inverse</a:t>
            </a:r>
            <a:r>
              <a:rPr lang="en-US" altLang="en-US" sz="2800" i="1" baseline="0"/>
              <a:t>. </a:t>
            </a:r>
          </a:p>
        </p:txBody>
      </p:sp>
      <p:sp>
        <p:nvSpPr>
          <p:cNvPr id="14" name="Rectangle 12"/>
          <p:cNvSpPr>
            <a:spLocks noChangeArrowheads="1"/>
          </p:cNvSpPr>
          <p:nvPr/>
        </p:nvSpPr>
        <p:spPr bwMode="auto">
          <a:xfrm>
            <a:off x="121920" y="3776980"/>
            <a:ext cx="8686800" cy="181588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vi-VN" altLang="en-US" sz="2800" i="1" baseline="0">
                <a:solidFill>
                  <a:srgbClr val="0070C0"/>
                </a:solidFill>
              </a:rPr>
              <a:t>Năm thuộc tính của độc quyền hoặc hoạt động trong trường GF (2n) làm cho hoạt động này trở thành một thành phần rất thú vị để sử dụng trong một mật mã khối: </a:t>
            </a:r>
            <a:r>
              <a:rPr lang="en-US" altLang="en-US" sz="2800" i="1" baseline="0" smtClean="0">
                <a:solidFill>
                  <a:srgbClr val="0070C0"/>
                </a:solidFill>
              </a:rPr>
              <a:t>tính </a:t>
            </a:r>
            <a:r>
              <a:rPr lang="vi-VN" altLang="en-US" sz="2800" i="1" baseline="0" smtClean="0">
                <a:solidFill>
                  <a:srgbClr val="0070C0"/>
                </a:solidFill>
              </a:rPr>
              <a:t>đóng, </a:t>
            </a:r>
            <a:r>
              <a:rPr lang="vi-VN" altLang="en-US" sz="2800" i="1" baseline="0">
                <a:solidFill>
                  <a:srgbClr val="0070C0"/>
                </a:solidFill>
              </a:rPr>
              <a:t>kết hợp, giao hoán, </a:t>
            </a:r>
            <a:r>
              <a:rPr lang="en-US" altLang="en-US" sz="2800" i="1" baseline="0" smtClean="0">
                <a:solidFill>
                  <a:srgbClr val="0070C0"/>
                </a:solidFill>
              </a:rPr>
              <a:t>định danh</a:t>
            </a:r>
            <a:r>
              <a:rPr lang="vi-VN" altLang="en-US" sz="2800" i="1" baseline="0" smtClean="0">
                <a:solidFill>
                  <a:srgbClr val="0070C0"/>
                </a:solidFill>
              </a:rPr>
              <a:t> </a:t>
            </a:r>
            <a:r>
              <a:rPr lang="vi-VN" altLang="en-US" sz="2800" i="1" baseline="0">
                <a:solidFill>
                  <a:srgbClr val="0070C0"/>
                </a:solidFill>
              </a:rPr>
              <a:t>và </a:t>
            </a:r>
            <a:r>
              <a:rPr lang="vi-VN" altLang="en-US" sz="2800" i="1" baseline="0" smtClean="0">
                <a:solidFill>
                  <a:srgbClr val="0070C0"/>
                </a:solidFill>
              </a:rPr>
              <a:t>nghịch </a:t>
            </a:r>
            <a:r>
              <a:rPr lang="vi-VN" altLang="en-US" sz="2800" i="1" baseline="0">
                <a:solidFill>
                  <a:srgbClr val="0070C0"/>
                </a:solidFill>
              </a:rPr>
              <a:t>đảo</a:t>
            </a:r>
            <a:r>
              <a:rPr lang="vi-VN" altLang="en-US" sz="2800" i="1" baseline="0" smtClean="0">
                <a:solidFill>
                  <a:srgbClr val="0070C0"/>
                </a:solidFill>
              </a:rPr>
              <a:t>.</a:t>
            </a:r>
            <a:endParaRPr lang="en-US" altLang="en-US" sz="2800" i="1" baseline="0">
              <a:solidFill>
                <a:srgbClr val="0070C0"/>
              </a:solidFill>
            </a:endParaRPr>
          </a:p>
        </p:txBody>
      </p:sp>
    </p:spTree>
    <p:extLst>
      <p:ext uri="{BB962C8B-B14F-4D97-AF65-F5344CB8AC3E}">
        <p14:creationId xmlns:p14="http://schemas.microsoft.com/office/powerpoint/2010/main" val="425205232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6F81A094-6D04-4658-A5F7-5A8E3E4380B1}" type="slidenum">
              <a:rPr lang="en-US" altLang="en-US" sz="1200" baseline="0" smtClean="0">
                <a:solidFill>
                  <a:schemeClr val="bg2"/>
                </a:solidFill>
                <a:latin typeface="Arial" panose="020B0604020202020204" pitchFamily="34" charset="0"/>
              </a:rPr>
              <a:pPr/>
              <a:t>35</a:t>
            </a:fld>
            <a:endParaRPr lang="en-US" altLang="en-US" sz="1200" baseline="0" smtClean="0">
              <a:solidFill>
                <a:schemeClr val="bg2"/>
              </a:solidFill>
              <a:latin typeface="Arial" panose="020B0604020202020204" pitchFamily="34" charset="0"/>
            </a:endParaRPr>
          </a:p>
        </p:txBody>
      </p:sp>
      <p:sp>
        <p:nvSpPr>
          <p:cNvPr id="70659" name="Rectangle 2"/>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0660" name="Rectangle 3"/>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0661" name="Rectangle 4"/>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0662" name="Rectangle 5"/>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0663" name="Rectangle 6"/>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0664" name="Rectangle 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0665" name="Rectangle 8"/>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0666" name="Text Box 9"/>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5.1.3    </a:t>
            </a:r>
            <a:r>
              <a:rPr lang="en-US" altLang="en-US" sz="3200" i="1" baseline="0"/>
              <a:t>Continued</a:t>
            </a:r>
          </a:p>
        </p:txBody>
      </p:sp>
      <p:sp>
        <p:nvSpPr>
          <p:cNvPr id="70667" name="Text Box 10"/>
          <p:cNvSpPr txBox="1">
            <a:spLocks noChangeArrowheads="1"/>
          </p:cNvSpPr>
          <p:nvPr/>
        </p:nvSpPr>
        <p:spPr bwMode="auto">
          <a:xfrm>
            <a:off x="1116013" y="533400"/>
            <a:ext cx="43703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Exclusive-Or </a:t>
            </a:r>
            <a:r>
              <a:rPr lang="en-US" altLang="en-US" baseline="0"/>
              <a:t>(Continued)</a:t>
            </a:r>
            <a:endParaRPr lang="en-US" altLang="en-US" sz="2000" i="1" baseline="0"/>
          </a:p>
        </p:txBody>
      </p:sp>
      <p:sp>
        <p:nvSpPr>
          <p:cNvPr id="70668" name="Rectangle 11"/>
          <p:cNvSpPr>
            <a:spLocks noChangeArrowheads="1"/>
          </p:cNvSpPr>
          <p:nvPr/>
        </p:nvSpPr>
        <p:spPr bwMode="auto">
          <a:xfrm>
            <a:off x="228600" y="1143000"/>
            <a:ext cx="8686800" cy="526297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i="1" baseline="0"/>
              <a:t>The inverse of a component in a cipher makes sense if the component represents a unary operation (one input and one output). For example, a keyless P-box or a keyless S-box can be made invertible because they have one input and one output. An exclusive operation is a binary operation. The inverse of an exclusive-or operation can</a:t>
            </a:r>
          </a:p>
          <a:p>
            <a:pPr algn="just"/>
            <a:r>
              <a:rPr lang="en-US" altLang="en-US" i="1" baseline="0"/>
              <a:t>make sense only if one of the inputs is fixed (is the same in encryption and decryption). For example, if one of the inputs is the key, which normally is the same in encryption and decryption, then an exclusive-or operation is self-invertible, as shown in Figure 5.9</a:t>
            </a:r>
            <a:r>
              <a:rPr lang="en-US" altLang="en-US" i="1" baseline="0" smtClean="0"/>
              <a:t>.</a:t>
            </a:r>
          </a:p>
          <a:p>
            <a:pPr algn="just"/>
            <a:endParaRPr lang="en-US" altLang="en-US" i="1" baseline="0" smtClean="0"/>
          </a:p>
          <a:p>
            <a:pPr algn="just"/>
            <a:r>
              <a:rPr lang="en-US" altLang="en-US" i="1" baseline="0" smtClean="0">
                <a:solidFill>
                  <a:srgbClr val="0070C0"/>
                </a:solidFill>
              </a:rPr>
              <a:t>Tính n</a:t>
            </a:r>
            <a:r>
              <a:rPr lang="vi-VN" altLang="en-US" i="1" baseline="0" smtClean="0">
                <a:solidFill>
                  <a:srgbClr val="0070C0"/>
                </a:solidFill>
              </a:rPr>
              <a:t>ghịch </a:t>
            </a:r>
            <a:r>
              <a:rPr lang="vi-VN" altLang="en-US" i="1" baseline="0">
                <a:solidFill>
                  <a:srgbClr val="0070C0"/>
                </a:solidFill>
              </a:rPr>
              <a:t>đảo của một thành phần trong mật mã có ý nghĩa nếu thành phần đó đại diện cho một hoạt động đơn nguyên (một đầu vào và một đầu ra)</a:t>
            </a:r>
            <a:endParaRPr lang="en-US" altLang="en-US" i="1" baseline="0">
              <a:solidFill>
                <a:srgbClr val="0070C0"/>
              </a:solidFill>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5282F7C6-93C4-406B-A3E3-2D823F117AAB}" type="slidenum">
              <a:rPr lang="en-US" altLang="en-US" sz="1200" baseline="0" smtClean="0">
                <a:solidFill>
                  <a:schemeClr val="bg2"/>
                </a:solidFill>
                <a:latin typeface="Arial" panose="020B0604020202020204" pitchFamily="34" charset="0"/>
              </a:rPr>
              <a:pPr/>
              <a:t>36</a:t>
            </a:fld>
            <a:endParaRPr lang="en-US" altLang="en-US" sz="1200" baseline="0" smtClean="0">
              <a:solidFill>
                <a:schemeClr val="bg2"/>
              </a:solidFill>
              <a:latin typeface="Arial" panose="020B0604020202020204" pitchFamily="34" charset="0"/>
            </a:endParaRPr>
          </a:p>
        </p:txBody>
      </p:sp>
      <p:sp>
        <p:nvSpPr>
          <p:cNvPr id="72707" name="Text Box 4"/>
          <p:cNvSpPr txBox="1">
            <a:spLocks noChangeArrowheads="1"/>
          </p:cNvSpPr>
          <p:nvPr/>
        </p:nvSpPr>
        <p:spPr bwMode="auto">
          <a:xfrm>
            <a:off x="1236663" y="533400"/>
            <a:ext cx="59340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Figure 5.9  </a:t>
            </a:r>
            <a:r>
              <a:rPr lang="en-US" altLang="en-US" sz="2000" i="1" baseline="0"/>
              <a:t>Invertibility of the exclusive-or operation</a:t>
            </a:r>
          </a:p>
        </p:txBody>
      </p:sp>
      <p:pic>
        <p:nvPicPr>
          <p:cNvPr id="7270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0163" y="2522538"/>
            <a:ext cx="6700837" cy="212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709" name="Rectangle 8"/>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2710" name="Rectangle 9"/>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2711" name="Rectangle 10"/>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2712" name="Rectangle 11"/>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2713" name="Rectangle 12"/>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2714" name="Rectangle 13"/>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2715" name="Rectangle 14"/>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2716" name="Text Box 15"/>
          <p:cNvSpPr txBox="1">
            <a:spLocks noChangeArrowheads="1"/>
          </p:cNvSpPr>
          <p:nvPr/>
        </p:nvSpPr>
        <p:spPr bwMode="auto">
          <a:xfrm>
            <a:off x="1143000" y="0"/>
            <a:ext cx="29606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5.1.1  </a:t>
            </a:r>
            <a:r>
              <a:rPr lang="en-US" altLang="en-US" sz="3200" i="1" baseline="0"/>
              <a:t>Continued</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C89DDA43-1D73-4992-BB01-31638A6B76EC}" type="slidenum">
              <a:rPr lang="en-US" altLang="en-US" sz="1200" baseline="0" smtClean="0">
                <a:solidFill>
                  <a:schemeClr val="bg2"/>
                </a:solidFill>
                <a:latin typeface="Arial" panose="020B0604020202020204" pitchFamily="34" charset="0"/>
              </a:rPr>
              <a:pPr/>
              <a:t>37</a:t>
            </a:fld>
            <a:endParaRPr lang="en-US" altLang="en-US" sz="1200" baseline="0" smtClean="0">
              <a:solidFill>
                <a:schemeClr val="bg2"/>
              </a:solidFill>
              <a:latin typeface="Arial" panose="020B0604020202020204" pitchFamily="34" charset="0"/>
            </a:endParaRPr>
          </a:p>
        </p:txBody>
      </p:sp>
      <p:sp>
        <p:nvSpPr>
          <p:cNvPr id="74755" name="Rectangle 2"/>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4756" name="Rectangle 3"/>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4757" name="Rectangle 4"/>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4758" name="Rectangle 5"/>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4759" name="Rectangle 6"/>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4760" name="Rectangle 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4761" name="Rectangle 8"/>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4762" name="Text Box 9"/>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5.1.3    </a:t>
            </a:r>
            <a:r>
              <a:rPr lang="en-US" altLang="en-US" sz="3200" i="1" baseline="0"/>
              <a:t>Continued</a:t>
            </a:r>
          </a:p>
        </p:txBody>
      </p:sp>
      <p:sp>
        <p:nvSpPr>
          <p:cNvPr id="74763" name="Text Box 10"/>
          <p:cNvSpPr txBox="1">
            <a:spLocks noChangeArrowheads="1"/>
          </p:cNvSpPr>
          <p:nvPr/>
        </p:nvSpPr>
        <p:spPr bwMode="auto">
          <a:xfrm>
            <a:off x="152400" y="1066800"/>
            <a:ext cx="43703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Circular Shift</a:t>
            </a:r>
            <a:endParaRPr lang="en-US" altLang="en-US" sz="2000" i="1" baseline="0"/>
          </a:p>
        </p:txBody>
      </p:sp>
      <p:sp>
        <p:nvSpPr>
          <p:cNvPr id="74764" name="Rectangle 11"/>
          <p:cNvSpPr>
            <a:spLocks noChangeArrowheads="1"/>
          </p:cNvSpPr>
          <p:nvPr/>
        </p:nvSpPr>
        <p:spPr bwMode="auto">
          <a:xfrm>
            <a:off x="228600" y="1474788"/>
            <a:ext cx="8686800" cy="181588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i="1" baseline="0"/>
              <a:t>Another component found in some modern block ciphers is the circular shift operation. </a:t>
            </a:r>
            <a:endParaRPr lang="en-US" altLang="en-US" sz="2800" i="1" baseline="0" smtClean="0"/>
          </a:p>
          <a:p>
            <a:pPr algn="just"/>
            <a:r>
              <a:rPr lang="en-US" altLang="en-US" sz="2800" i="1" baseline="0" smtClean="0">
                <a:solidFill>
                  <a:srgbClr val="0070C0"/>
                </a:solidFill>
              </a:rPr>
              <a:t>Một phần tử được tìm thấy trong một số mật mã khối hiện đại là toán tử dịch vòng</a:t>
            </a:r>
            <a:endParaRPr lang="en-US" altLang="en-US" sz="2800" i="1" baseline="0">
              <a:solidFill>
                <a:srgbClr val="0070C0"/>
              </a:solidFill>
            </a:endParaRPr>
          </a:p>
        </p:txBody>
      </p:sp>
      <p:sp>
        <p:nvSpPr>
          <p:cNvPr id="74765" name="Text Box 12"/>
          <p:cNvSpPr txBox="1">
            <a:spLocks noChangeArrowheads="1"/>
          </p:cNvSpPr>
          <p:nvPr/>
        </p:nvSpPr>
        <p:spPr bwMode="auto">
          <a:xfrm>
            <a:off x="727075" y="3321576"/>
            <a:ext cx="69262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Figure 5.10  </a:t>
            </a:r>
            <a:r>
              <a:rPr lang="en-US" altLang="en-US" sz="2000" i="1" baseline="0"/>
              <a:t>Circular shifting an 8-bit word to the left or right</a:t>
            </a:r>
          </a:p>
        </p:txBody>
      </p:sp>
      <p:pic>
        <p:nvPicPr>
          <p:cNvPr id="74766" name="Picture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3800" y="3840163"/>
            <a:ext cx="6197600" cy="2560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AE5DE13E-AD24-49AA-A565-392670604CB8}" type="slidenum">
              <a:rPr lang="en-US" altLang="en-US" sz="1200" baseline="0" smtClean="0">
                <a:solidFill>
                  <a:schemeClr val="bg2"/>
                </a:solidFill>
                <a:latin typeface="Arial" panose="020B0604020202020204" pitchFamily="34" charset="0"/>
              </a:rPr>
              <a:pPr/>
              <a:t>38</a:t>
            </a:fld>
            <a:endParaRPr lang="en-US" altLang="en-US" sz="1200" baseline="0" smtClean="0">
              <a:solidFill>
                <a:schemeClr val="bg2"/>
              </a:solidFill>
              <a:latin typeface="Arial" panose="020B0604020202020204" pitchFamily="34" charset="0"/>
            </a:endParaRPr>
          </a:p>
        </p:txBody>
      </p:sp>
      <p:sp>
        <p:nvSpPr>
          <p:cNvPr id="76803" name="Rectangle 2"/>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6804" name="Rectangle 3"/>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6805" name="Rectangle 4"/>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6806" name="Rectangle 5"/>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6807" name="Rectangle 6"/>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6808" name="Rectangle 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6809" name="Rectangle 8"/>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6810" name="Text Box 9"/>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5.1.3    </a:t>
            </a:r>
            <a:r>
              <a:rPr lang="en-US" altLang="en-US" sz="3200" i="1" baseline="0"/>
              <a:t>Continued</a:t>
            </a:r>
          </a:p>
        </p:txBody>
      </p:sp>
      <p:sp>
        <p:nvSpPr>
          <p:cNvPr id="76811" name="Text Box 10"/>
          <p:cNvSpPr txBox="1">
            <a:spLocks noChangeArrowheads="1"/>
          </p:cNvSpPr>
          <p:nvPr/>
        </p:nvSpPr>
        <p:spPr bwMode="auto">
          <a:xfrm>
            <a:off x="304800" y="990600"/>
            <a:ext cx="43703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Swap</a:t>
            </a:r>
            <a:endParaRPr lang="en-US" altLang="en-US" sz="2000" i="1" baseline="0"/>
          </a:p>
        </p:txBody>
      </p:sp>
      <p:sp>
        <p:nvSpPr>
          <p:cNvPr id="76812" name="Rectangle 11"/>
          <p:cNvSpPr>
            <a:spLocks noChangeArrowheads="1"/>
          </p:cNvSpPr>
          <p:nvPr/>
        </p:nvSpPr>
        <p:spPr bwMode="auto">
          <a:xfrm>
            <a:off x="228600" y="1416050"/>
            <a:ext cx="8686800" cy="181588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baseline="0"/>
              <a:t>The swap operation is a special case of the circular shift operation where k = n/2. </a:t>
            </a:r>
            <a:endParaRPr lang="en-US" altLang="en-US" sz="2800" baseline="0" smtClean="0"/>
          </a:p>
          <a:p>
            <a:pPr algn="just"/>
            <a:r>
              <a:rPr lang="en-US" altLang="en-US" sz="2800" i="1" baseline="0" smtClean="0">
                <a:solidFill>
                  <a:srgbClr val="0070C0"/>
                </a:solidFill>
              </a:rPr>
              <a:t>Toán tử hoán chuyển là một trường hợp đặc biệt của toán tử dịch vòng với k=n/2</a:t>
            </a:r>
            <a:endParaRPr lang="en-US" altLang="en-US" sz="2800" i="1" baseline="0">
              <a:solidFill>
                <a:srgbClr val="0070C0"/>
              </a:solidFill>
            </a:endParaRPr>
          </a:p>
        </p:txBody>
      </p:sp>
      <p:sp>
        <p:nvSpPr>
          <p:cNvPr id="76813" name="Text Box 12"/>
          <p:cNvSpPr txBox="1">
            <a:spLocks noChangeArrowheads="1"/>
          </p:cNvSpPr>
          <p:nvPr/>
        </p:nvSpPr>
        <p:spPr bwMode="auto">
          <a:xfrm>
            <a:off x="442913" y="3260626"/>
            <a:ext cx="52276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Figure 5.11  </a:t>
            </a:r>
            <a:r>
              <a:rPr lang="en-US" altLang="en-US" sz="2000" i="1" baseline="0"/>
              <a:t>Swap operation on an 8-bit word</a:t>
            </a:r>
          </a:p>
        </p:txBody>
      </p:sp>
      <p:pic>
        <p:nvPicPr>
          <p:cNvPr id="76814" name="Picture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3757613"/>
            <a:ext cx="8483600" cy="2262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F6ECF303-0723-4E47-828F-BC2CBBC0A4F0}" type="slidenum">
              <a:rPr lang="en-US" altLang="en-US" sz="1200" baseline="0" smtClean="0">
                <a:solidFill>
                  <a:schemeClr val="bg2"/>
                </a:solidFill>
                <a:latin typeface="Arial" panose="020B0604020202020204" pitchFamily="34" charset="0"/>
              </a:rPr>
              <a:pPr/>
              <a:t>39</a:t>
            </a:fld>
            <a:endParaRPr lang="en-US" altLang="en-US" sz="1200" baseline="0" smtClean="0">
              <a:solidFill>
                <a:schemeClr val="bg2"/>
              </a:solidFill>
              <a:latin typeface="Arial" panose="020B0604020202020204" pitchFamily="34" charset="0"/>
            </a:endParaRPr>
          </a:p>
        </p:txBody>
      </p:sp>
      <p:sp>
        <p:nvSpPr>
          <p:cNvPr id="78851" name="Rectangle 2"/>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8852" name="Rectangle 3"/>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8853" name="Rectangle 4"/>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8854" name="Rectangle 5"/>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8855" name="Rectangle 6"/>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8856" name="Rectangle 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8857" name="Rectangle 8"/>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78858" name="Text Box 9"/>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5.1.3    </a:t>
            </a:r>
            <a:r>
              <a:rPr lang="en-US" altLang="en-US" sz="3200" i="1" baseline="0"/>
              <a:t>Continued</a:t>
            </a:r>
          </a:p>
        </p:txBody>
      </p:sp>
      <p:sp>
        <p:nvSpPr>
          <p:cNvPr id="78859" name="Text Box 10"/>
          <p:cNvSpPr txBox="1">
            <a:spLocks noChangeArrowheads="1"/>
          </p:cNvSpPr>
          <p:nvPr/>
        </p:nvSpPr>
        <p:spPr bwMode="auto">
          <a:xfrm>
            <a:off x="1116013" y="533400"/>
            <a:ext cx="43703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Split and Combine</a:t>
            </a:r>
            <a:endParaRPr lang="en-US" altLang="en-US" sz="2000" i="1" baseline="0"/>
          </a:p>
        </p:txBody>
      </p:sp>
      <p:sp>
        <p:nvSpPr>
          <p:cNvPr id="78860" name="Rectangle 11"/>
          <p:cNvSpPr>
            <a:spLocks noChangeArrowheads="1"/>
          </p:cNvSpPr>
          <p:nvPr/>
        </p:nvSpPr>
        <p:spPr bwMode="auto">
          <a:xfrm>
            <a:off x="228600" y="1143000"/>
            <a:ext cx="8686800" cy="181588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baseline="0"/>
              <a:t>Two other operations found in some block ciphers are split and combine. </a:t>
            </a:r>
            <a:endParaRPr lang="en-US" altLang="en-US" sz="2800" baseline="0" smtClean="0"/>
          </a:p>
          <a:p>
            <a:pPr algn="just"/>
            <a:r>
              <a:rPr lang="en-US" altLang="en-US" sz="2800" i="1" baseline="0" smtClean="0">
                <a:solidFill>
                  <a:srgbClr val="0070C0"/>
                </a:solidFill>
              </a:rPr>
              <a:t>Hai toán tử khác được tìm thấy trong một vài mật mã khối là phân chia và kết nối</a:t>
            </a:r>
            <a:endParaRPr lang="en-US" altLang="en-US" sz="2800" i="1" baseline="0">
              <a:solidFill>
                <a:srgbClr val="0070C0"/>
              </a:solidFill>
            </a:endParaRPr>
          </a:p>
        </p:txBody>
      </p:sp>
      <p:sp>
        <p:nvSpPr>
          <p:cNvPr id="78861" name="Text Box 12"/>
          <p:cNvSpPr txBox="1">
            <a:spLocks noChangeArrowheads="1"/>
          </p:cNvSpPr>
          <p:nvPr/>
        </p:nvSpPr>
        <p:spPr bwMode="auto">
          <a:xfrm>
            <a:off x="1143000" y="3200400"/>
            <a:ext cx="66484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Figure 5.12  </a:t>
            </a:r>
            <a:r>
              <a:rPr lang="en-US" altLang="en-US" sz="2000" i="1" baseline="0"/>
              <a:t>Split and combine operations on an 8-bit word</a:t>
            </a:r>
          </a:p>
        </p:txBody>
      </p:sp>
      <p:pic>
        <p:nvPicPr>
          <p:cNvPr id="78862" name="Picture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713" y="4271963"/>
            <a:ext cx="7989887" cy="190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4E13DC7B-DB91-48F8-8EC5-68E73E564397}" type="slidenum">
              <a:rPr lang="en-US" altLang="en-US" sz="1200" baseline="0" smtClean="0">
                <a:solidFill>
                  <a:schemeClr val="bg2"/>
                </a:solidFill>
                <a:latin typeface="Arial" panose="020B0604020202020204" pitchFamily="34" charset="0"/>
              </a:rPr>
              <a:pPr/>
              <a:t>40</a:t>
            </a:fld>
            <a:endParaRPr lang="en-US" altLang="en-US" sz="1200" baseline="0" smtClean="0">
              <a:solidFill>
                <a:schemeClr val="bg2"/>
              </a:solidFill>
              <a:latin typeface="Arial" panose="020B0604020202020204" pitchFamily="34" charset="0"/>
            </a:endParaRPr>
          </a:p>
        </p:txBody>
      </p:sp>
      <p:sp>
        <p:nvSpPr>
          <p:cNvPr id="80899" name="Text Box 4"/>
          <p:cNvSpPr txBox="1">
            <a:spLocks noChangeArrowheads="1"/>
          </p:cNvSpPr>
          <p:nvPr/>
        </p:nvSpPr>
        <p:spPr bwMode="auto">
          <a:xfrm>
            <a:off x="1219200" y="533400"/>
            <a:ext cx="66484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Figure 5.12  </a:t>
            </a:r>
            <a:r>
              <a:rPr lang="en-US" altLang="en-US" sz="2000" i="1" baseline="0"/>
              <a:t>Split and combine operations on an 8-bit word</a:t>
            </a:r>
          </a:p>
        </p:txBody>
      </p:sp>
      <p:pic>
        <p:nvPicPr>
          <p:cNvPr id="80900"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713" y="2824163"/>
            <a:ext cx="7989887" cy="190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901" name="Rectangle 8"/>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0902" name="Rectangle 9"/>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0903" name="Rectangle 10"/>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0904" name="Rectangle 11"/>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0905" name="Rectangle 12"/>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0906" name="Rectangle 13"/>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0907" name="Rectangle 14"/>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0908" name="Text Box 15"/>
          <p:cNvSpPr txBox="1">
            <a:spLocks noChangeArrowheads="1"/>
          </p:cNvSpPr>
          <p:nvPr/>
        </p:nvSpPr>
        <p:spPr bwMode="auto">
          <a:xfrm>
            <a:off x="1143000" y="0"/>
            <a:ext cx="29606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5.1.3  Continued</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73A0754A-3CAE-4756-9288-1DD13520AEBB}" type="slidenum">
              <a:rPr lang="en-US" altLang="en-US" sz="1200" baseline="0" smtClean="0">
                <a:solidFill>
                  <a:schemeClr val="bg2"/>
                </a:solidFill>
                <a:latin typeface="Arial" panose="020B0604020202020204" pitchFamily="34" charset="0"/>
              </a:rPr>
              <a:pPr/>
              <a:t>41</a:t>
            </a:fld>
            <a:endParaRPr lang="en-US" altLang="en-US" sz="1200" baseline="0" smtClean="0">
              <a:solidFill>
                <a:schemeClr val="bg2"/>
              </a:solidFill>
              <a:latin typeface="Arial" panose="020B0604020202020204" pitchFamily="34" charset="0"/>
            </a:endParaRPr>
          </a:p>
        </p:txBody>
      </p:sp>
      <p:sp>
        <p:nvSpPr>
          <p:cNvPr id="82947" name="Rectangle 2"/>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2948" name="Rectangle 3"/>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2949" name="Rectangle 4"/>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2950" name="Rectangle 5"/>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2951" name="Rectangle 6"/>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2952" name="Rectangle 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2953" name="Rectangle 8"/>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2954" name="Rectangle 9"/>
          <p:cNvSpPr>
            <a:spLocks noChangeArrowheads="1"/>
          </p:cNvSpPr>
          <p:nvPr/>
        </p:nvSpPr>
        <p:spPr bwMode="auto">
          <a:xfrm>
            <a:off x="228600" y="1123950"/>
            <a:ext cx="8686800" cy="310854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baseline="0"/>
              <a:t>Shannon introduced the concept of a product cipher. A product cipher is a complex cipher combining substitution, permutation, and other components discussed in previous sections</a:t>
            </a:r>
            <a:r>
              <a:rPr lang="en-US" altLang="en-US" sz="2800" baseline="0" smtClean="0"/>
              <a:t>.</a:t>
            </a:r>
          </a:p>
          <a:p>
            <a:pPr algn="just"/>
            <a:r>
              <a:rPr lang="en-US" altLang="en-US" sz="2800" i="1" baseline="0" smtClean="0">
                <a:solidFill>
                  <a:srgbClr val="0070C0"/>
                </a:solidFill>
              </a:rPr>
              <a:t>Shannon đề xuất một khác niệm mật mã product. Là sự kết hợp phức tạp giữa mật mã thay thế và hoán vị (S-box và P-box)</a:t>
            </a:r>
            <a:endParaRPr lang="en-US" altLang="en-US" sz="2800" i="1" baseline="0">
              <a:solidFill>
                <a:srgbClr val="0070C0"/>
              </a:solidFill>
            </a:endParaRPr>
          </a:p>
        </p:txBody>
      </p:sp>
      <p:sp>
        <p:nvSpPr>
          <p:cNvPr id="82955" name="Text Box 10"/>
          <p:cNvSpPr txBox="1">
            <a:spLocks noChangeArrowheads="1"/>
          </p:cNvSpPr>
          <p:nvPr/>
        </p:nvSpPr>
        <p:spPr bwMode="auto">
          <a:xfrm>
            <a:off x="1143000" y="0"/>
            <a:ext cx="394493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5.1.4  Product Ciphers</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C5EB57ED-DCE8-4528-B2D8-0A04546F5FF7}" type="slidenum">
              <a:rPr lang="en-US" altLang="en-US" sz="1200" baseline="0" smtClean="0">
                <a:solidFill>
                  <a:schemeClr val="bg2"/>
                </a:solidFill>
                <a:latin typeface="Arial" panose="020B0604020202020204" pitchFamily="34" charset="0"/>
              </a:rPr>
              <a:pPr/>
              <a:t>42</a:t>
            </a:fld>
            <a:endParaRPr lang="en-US" altLang="en-US" sz="1200" baseline="0" smtClean="0">
              <a:solidFill>
                <a:schemeClr val="bg2"/>
              </a:solidFill>
              <a:latin typeface="Arial" panose="020B0604020202020204" pitchFamily="34" charset="0"/>
            </a:endParaRPr>
          </a:p>
        </p:txBody>
      </p:sp>
      <p:sp>
        <p:nvSpPr>
          <p:cNvPr id="84995" name="Rectangle 2"/>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4996" name="Rectangle 3"/>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4997" name="Rectangle 4"/>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4998" name="Rectangle 5"/>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4999" name="Rectangle 6"/>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5000" name="Rectangle 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5001" name="Rectangle 8"/>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5002" name="Rectangle 9"/>
          <p:cNvSpPr>
            <a:spLocks noChangeArrowheads="1"/>
          </p:cNvSpPr>
          <p:nvPr/>
        </p:nvSpPr>
        <p:spPr bwMode="auto">
          <a:xfrm>
            <a:off x="228600" y="1123950"/>
            <a:ext cx="8686800" cy="224676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i="1" baseline="0" smtClean="0">
                <a:solidFill>
                  <a:schemeClr val="folHlink"/>
                </a:solidFill>
              </a:rPr>
              <a:t>Diffusion (phân tán)</a:t>
            </a:r>
            <a:endParaRPr lang="en-US" altLang="en-US" sz="2800" i="1" baseline="0">
              <a:solidFill>
                <a:schemeClr val="folHlink"/>
              </a:solidFill>
            </a:endParaRPr>
          </a:p>
          <a:p>
            <a:pPr algn="just"/>
            <a:r>
              <a:rPr lang="en-US" altLang="en-US" sz="2800" baseline="0"/>
              <a:t>The idea of diffusion is to hide the relationship between the ciphertext and the plaintext. </a:t>
            </a:r>
            <a:endParaRPr lang="en-US" altLang="en-US" sz="2800" baseline="0" smtClean="0"/>
          </a:p>
          <a:p>
            <a:pPr algn="just"/>
            <a:r>
              <a:rPr lang="en-US" altLang="en-US" sz="2800" i="1" baseline="0" smtClean="0">
                <a:solidFill>
                  <a:srgbClr val="0070C0"/>
                </a:solidFill>
              </a:rPr>
              <a:t>Ý tưởng phân tán để che dấu sự tương quan giữa bản mã và bản rõ</a:t>
            </a:r>
            <a:endParaRPr lang="en-US" altLang="en-US" sz="2800" i="1" baseline="0">
              <a:solidFill>
                <a:srgbClr val="0070C0"/>
              </a:solidFill>
            </a:endParaRPr>
          </a:p>
        </p:txBody>
      </p:sp>
      <p:sp>
        <p:nvSpPr>
          <p:cNvPr id="85003" name="Text Box 10"/>
          <p:cNvSpPr txBox="1">
            <a:spLocks noChangeArrowheads="1"/>
          </p:cNvSpPr>
          <p:nvPr/>
        </p:nvSpPr>
        <p:spPr bwMode="auto">
          <a:xfrm>
            <a:off x="1143000" y="0"/>
            <a:ext cx="29606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5.1.4  </a:t>
            </a:r>
            <a:r>
              <a:rPr lang="en-US" altLang="en-US" sz="3200" i="1" baseline="0"/>
              <a:t>Continued</a:t>
            </a:r>
          </a:p>
        </p:txBody>
      </p:sp>
      <p:sp>
        <p:nvSpPr>
          <p:cNvPr id="85004" name="Rectangle 11"/>
          <p:cNvSpPr>
            <a:spLocks noChangeArrowheads="1"/>
          </p:cNvSpPr>
          <p:nvPr/>
        </p:nvSpPr>
        <p:spPr bwMode="auto">
          <a:xfrm>
            <a:off x="490538" y="4956175"/>
            <a:ext cx="8077200" cy="946150"/>
          </a:xfrm>
          <a:prstGeom prst="rect">
            <a:avLst/>
          </a:prstGeom>
          <a:solidFill>
            <a:srgbClr val="99FF33"/>
          </a:solidFill>
          <a:ln>
            <a:noFill/>
          </a:ln>
          <a:extLst>
            <a:ext uri="{91240B29-F687-4F45-9708-019B960494DF}">
              <a14:hiddenLine xmlns:a14="http://schemas.microsoft.com/office/drawing/2010/main" w="76200" algn="ctr">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a:r>
              <a:rPr lang="en-US" altLang="en-US" sz="2800" baseline="0"/>
              <a:t>Diffusion hides the relationship between the ciphertext and the plaintext.</a:t>
            </a:r>
          </a:p>
        </p:txBody>
      </p:sp>
      <p:grpSp>
        <p:nvGrpSpPr>
          <p:cNvPr id="85005" name="Group 12"/>
          <p:cNvGrpSpPr>
            <a:grpSpLocks/>
          </p:cNvGrpSpPr>
          <p:nvPr/>
        </p:nvGrpSpPr>
        <p:grpSpPr bwMode="auto">
          <a:xfrm>
            <a:off x="490538" y="4270375"/>
            <a:ext cx="1143000" cy="566738"/>
            <a:chOff x="1200" y="1248"/>
            <a:chExt cx="720" cy="357"/>
          </a:xfrm>
        </p:grpSpPr>
        <p:pic>
          <p:nvPicPr>
            <p:cNvPr id="85008" name="Picture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0" y="1248"/>
              <a:ext cx="720" cy="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5009" name="Text Box 14"/>
            <p:cNvSpPr txBox="1">
              <a:spLocks noChangeArrowheads="1"/>
            </p:cNvSpPr>
            <p:nvPr/>
          </p:nvSpPr>
          <p:spPr bwMode="auto">
            <a:xfrm>
              <a:off x="1284" y="1248"/>
              <a:ext cx="55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2800" i="1" baseline="0">
                  <a:solidFill>
                    <a:schemeClr val="hlink"/>
                  </a:solidFill>
                </a:rPr>
                <a:t>Note</a:t>
              </a:r>
            </a:p>
          </p:txBody>
        </p:sp>
      </p:grpSp>
      <p:sp>
        <p:nvSpPr>
          <p:cNvPr id="1032207" name="Line 15">
            <a:extLst>
              <a:ext uri="{FF2B5EF4-FFF2-40B4-BE49-F238E27FC236}">
                <a16:creationId xmlns:a16="http://schemas.microsoft.com/office/drawing/2014/main" id="{FA31FDDE-82BF-4A5D-B033-8D8151561C4B}"/>
              </a:ext>
            </a:extLst>
          </p:cNvPr>
          <p:cNvSpPr>
            <a:spLocks noChangeShapeType="1"/>
          </p:cNvSpPr>
          <p:nvPr/>
        </p:nvSpPr>
        <p:spPr bwMode="auto">
          <a:xfrm>
            <a:off x="490538" y="4879975"/>
            <a:ext cx="8153400" cy="0"/>
          </a:xfrm>
          <a:prstGeom prst="line">
            <a:avLst/>
          </a:prstGeom>
          <a:noFill/>
          <a:ln w="76200">
            <a:solidFill>
              <a:srgbClr val="009900"/>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
        <p:nvSpPr>
          <p:cNvPr id="1032208" name="Line 16">
            <a:extLst>
              <a:ext uri="{FF2B5EF4-FFF2-40B4-BE49-F238E27FC236}">
                <a16:creationId xmlns:a16="http://schemas.microsoft.com/office/drawing/2014/main" id="{B683CED4-7873-44D2-BA23-4AB6852F76EA}"/>
              </a:ext>
            </a:extLst>
          </p:cNvPr>
          <p:cNvSpPr>
            <a:spLocks noChangeShapeType="1"/>
          </p:cNvSpPr>
          <p:nvPr/>
        </p:nvSpPr>
        <p:spPr bwMode="auto">
          <a:xfrm>
            <a:off x="490538" y="6022975"/>
            <a:ext cx="8153400" cy="0"/>
          </a:xfrm>
          <a:prstGeom prst="line">
            <a:avLst/>
          </a:prstGeom>
          <a:noFill/>
          <a:ln w="76200">
            <a:solidFill>
              <a:srgbClr val="009900"/>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EC87DB32-53BE-4746-B19D-937CC7B52E51}" type="slidenum">
              <a:rPr lang="en-US" altLang="en-US" sz="1200" baseline="0" smtClean="0">
                <a:solidFill>
                  <a:schemeClr val="bg2"/>
                </a:solidFill>
                <a:latin typeface="Arial" panose="020B0604020202020204" pitchFamily="34" charset="0"/>
              </a:rPr>
              <a:pPr/>
              <a:t>43</a:t>
            </a:fld>
            <a:endParaRPr lang="en-US" altLang="en-US" sz="1200" baseline="0" smtClean="0">
              <a:solidFill>
                <a:schemeClr val="bg2"/>
              </a:solidFill>
              <a:latin typeface="Arial" panose="020B0604020202020204" pitchFamily="34" charset="0"/>
            </a:endParaRPr>
          </a:p>
        </p:txBody>
      </p:sp>
      <p:sp>
        <p:nvSpPr>
          <p:cNvPr id="87043" name="Rectangle 2"/>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7044" name="Rectangle 3"/>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7045" name="Rectangle 4"/>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7046" name="Rectangle 5"/>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7047" name="Rectangle 6"/>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7048" name="Rectangle 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7049" name="Rectangle 8"/>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7050" name="Rectangle 9"/>
          <p:cNvSpPr>
            <a:spLocks noChangeArrowheads="1"/>
          </p:cNvSpPr>
          <p:nvPr/>
        </p:nvSpPr>
        <p:spPr bwMode="auto">
          <a:xfrm>
            <a:off x="228600" y="1123950"/>
            <a:ext cx="8686800" cy="224676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i="1" baseline="0">
                <a:solidFill>
                  <a:schemeClr val="folHlink"/>
                </a:solidFill>
              </a:rPr>
              <a:t>Confusion</a:t>
            </a:r>
          </a:p>
          <a:p>
            <a:pPr algn="just"/>
            <a:r>
              <a:rPr lang="en-US" altLang="en-US" sz="2800" baseline="0"/>
              <a:t>The idea of confusion is to hide the relationship between the ciphertext and the key. </a:t>
            </a:r>
            <a:endParaRPr lang="en-US" altLang="en-US" sz="2800" baseline="0" smtClean="0"/>
          </a:p>
          <a:p>
            <a:pPr algn="just"/>
            <a:r>
              <a:rPr lang="en-US" altLang="en-US" sz="2800" i="1" baseline="0" smtClean="0">
                <a:solidFill>
                  <a:srgbClr val="0070C0"/>
                </a:solidFill>
              </a:rPr>
              <a:t>Ý tưởng lẫn lộn để che dấu sự tương quan giữa bản mã và khóa</a:t>
            </a:r>
            <a:endParaRPr lang="en-US" altLang="en-US" sz="2800" i="1" baseline="0">
              <a:solidFill>
                <a:srgbClr val="0070C0"/>
              </a:solidFill>
            </a:endParaRPr>
          </a:p>
        </p:txBody>
      </p:sp>
      <p:sp>
        <p:nvSpPr>
          <p:cNvPr id="87051" name="Text Box 10"/>
          <p:cNvSpPr txBox="1">
            <a:spLocks noChangeArrowheads="1"/>
          </p:cNvSpPr>
          <p:nvPr/>
        </p:nvSpPr>
        <p:spPr bwMode="auto">
          <a:xfrm>
            <a:off x="1143000" y="0"/>
            <a:ext cx="29606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5.1.4  </a:t>
            </a:r>
            <a:r>
              <a:rPr lang="en-US" altLang="en-US" sz="3200" i="1" baseline="0"/>
              <a:t>Continued</a:t>
            </a:r>
          </a:p>
        </p:txBody>
      </p:sp>
      <p:sp>
        <p:nvSpPr>
          <p:cNvPr id="87052" name="Rectangle 11"/>
          <p:cNvSpPr>
            <a:spLocks noChangeArrowheads="1"/>
          </p:cNvSpPr>
          <p:nvPr/>
        </p:nvSpPr>
        <p:spPr bwMode="auto">
          <a:xfrm>
            <a:off x="412433" y="4783137"/>
            <a:ext cx="8077200" cy="946150"/>
          </a:xfrm>
          <a:prstGeom prst="rect">
            <a:avLst/>
          </a:prstGeom>
          <a:solidFill>
            <a:srgbClr val="99FF33"/>
          </a:solidFill>
          <a:ln>
            <a:noFill/>
          </a:ln>
          <a:extLst>
            <a:ext uri="{91240B29-F687-4F45-9708-019B960494DF}">
              <a14:hiddenLine xmlns:a14="http://schemas.microsoft.com/office/drawing/2010/main" w="76200" algn="ctr">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a:r>
              <a:rPr lang="en-US" altLang="en-US" sz="2800" baseline="0"/>
              <a:t>Confusion hides the relationship between the ciphertext and the key.</a:t>
            </a:r>
          </a:p>
        </p:txBody>
      </p:sp>
      <p:grpSp>
        <p:nvGrpSpPr>
          <p:cNvPr id="87053" name="Group 12"/>
          <p:cNvGrpSpPr>
            <a:grpSpLocks/>
          </p:cNvGrpSpPr>
          <p:nvPr/>
        </p:nvGrpSpPr>
        <p:grpSpPr bwMode="auto">
          <a:xfrm>
            <a:off x="412433" y="4097337"/>
            <a:ext cx="1143000" cy="566738"/>
            <a:chOff x="1200" y="1248"/>
            <a:chExt cx="720" cy="357"/>
          </a:xfrm>
        </p:grpSpPr>
        <p:pic>
          <p:nvPicPr>
            <p:cNvPr id="87056" name="Picture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0" y="1248"/>
              <a:ext cx="720" cy="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057" name="Text Box 14"/>
            <p:cNvSpPr txBox="1">
              <a:spLocks noChangeArrowheads="1"/>
            </p:cNvSpPr>
            <p:nvPr/>
          </p:nvSpPr>
          <p:spPr bwMode="auto">
            <a:xfrm>
              <a:off x="1284" y="1248"/>
              <a:ext cx="55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2800" i="1" baseline="0">
                  <a:solidFill>
                    <a:schemeClr val="hlink"/>
                  </a:solidFill>
                </a:rPr>
                <a:t>Note</a:t>
              </a:r>
            </a:p>
          </p:txBody>
        </p:sp>
      </p:grpSp>
      <p:sp>
        <p:nvSpPr>
          <p:cNvPr id="1034255" name="Line 15">
            <a:extLst>
              <a:ext uri="{FF2B5EF4-FFF2-40B4-BE49-F238E27FC236}">
                <a16:creationId xmlns:a16="http://schemas.microsoft.com/office/drawing/2014/main" id="{9D1A1DE3-236B-41A1-AD64-AFA8406A38EC}"/>
              </a:ext>
            </a:extLst>
          </p:cNvPr>
          <p:cNvSpPr>
            <a:spLocks noChangeShapeType="1"/>
          </p:cNvSpPr>
          <p:nvPr/>
        </p:nvSpPr>
        <p:spPr bwMode="auto">
          <a:xfrm>
            <a:off x="412433" y="4706937"/>
            <a:ext cx="8153400" cy="0"/>
          </a:xfrm>
          <a:prstGeom prst="line">
            <a:avLst/>
          </a:prstGeom>
          <a:noFill/>
          <a:ln w="76200">
            <a:solidFill>
              <a:srgbClr val="009900"/>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
        <p:nvSpPr>
          <p:cNvPr id="1034256" name="Line 16">
            <a:extLst>
              <a:ext uri="{FF2B5EF4-FFF2-40B4-BE49-F238E27FC236}">
                <a16:creationId xmlns:a16="http://schemas.microsoft.com/office/drawing/2014/main" id="{340FEB3C-ADB1-4804-BA76-35A829C578F7}"/>
              </a:ext>
            </a:extLst>
          </p:cNvPr>
          <p:cNvSpPr>
            <a:spLocks noChangeShapeType="1"/>
          </p:cNvSpPr>
          <p:nvPr/>
        </p:nvSpPr>
        <p:spPr bwMode="auto">
          <a:xfrm>
            <a:off x="412433" y="5849937"/>
            <a:ext cx="8153400" cy="0"/>
          </a:xfrm>
          <a:prstGeom prst="line">
            <a:avLst/>
          </a:prstGeom>
          <a:noFill/>
          <a:ln w="76200">
            <a:solidFill>
              <a:srgbClr val="009900"/>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FDDF39D4-E050-45CA-994F-6D3D3E8881D3}" type="slidenum">
              <a:rPr lang="en-US" altLang="en-US" sz="1200" baseline="0" smtClean="0">
                <a:solidFill>
                  <a:schemeClr val="bg2"/>
                </a:solidFill>
                <a:latin typeface="Arial" panose="020B0604020202020204" pitchFamily="34" charset="0"/>
              </a:rPr>
              <a:pPr/>
              <a:t>44</a:t>
            </a:fld>
            <a:endParaRPr lang="en-US" altLang="en-US" sz="1200" baseline="0" smtClean="0">
              <a:solidFill>
                <a:schemeClr val="bg2"/>
              </a:solidFill>
              <a:latin typeface="Arial" panose="020B0604020202020204" pitchFamily="34" charset="0"/>
            </a:endParaRPr>
          </a:p>
        </p:txBody>
      </p:sp>
      <p:sp>
        <p:nvSpPr>
          <p:cNvPr id="89091" name="Rectangle 2"/>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9092" name="Rectangle 3"/>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9093" name="Rectangle 4"/>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9094" name="Rectangle 5"/>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9095" name="Rectangle 6"/>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9096" name="Rectangle 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9097" name="Rectangle 8"/>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89098" name="Rectangle 9"/>
          <p:cNvSpPr>
            <a:spLocks noChangeArrowheads="1"/>
          </p:cNvSpPr>
          <p:nvPr/>
        </p:nvSpPr>
        <p:spPr bwMode="auto">
          <a:xfrm>
            <a:off x="228600" y="1123950"/>
            <a:ext cx="8686800" cy="353943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baseline="0">
                <a:solidFill>
                  <a:schemeClr val="folHlink"/>
                </a:solidFill>
              </a:rPr>
              <a:t>Rounds</a:t>
            </a:r>
          </a:p>
          <a:p>
            <a:pPr algn="just"/>
            <a:r>
              <a:rPr lang="en-US" altLang="en-US" sz="2800" baseline="0"/>
              <a:t>Diffusion and confusion can be achieved using iterated product ciphers where each iteration is a combination of S-boxes, P-boxes, and other components. </a:t>
            </a:r>
            <a:endParaRPr lang="en-US" altLang="en-US" sz="2800" baseline="0" smtClean="0"/>
          </a:p>
          <a:p>
            <a:pPr algn="just"/>
            <a:r>
              <a:rPr lang="en-US" altLang="en-US" sz="2800" i="1" baseline="0" smtClean="0">
                <a:solidFill>
                  <a:srgbClr val="0070C0"/>
                </a:solidFill>
              </a:rPr>
              <a:t>Lặp vòng</a:t>
            </a:r>
          </a:p>
          <a:p>
            <a:pPr algn="just"/>
            <a:r>
              <a:rPr lang="en-US" altLang="en-US" sz="2800" i="1" baseline="0" smtClean="0">
                <a:solidFill>
                  <a:srgbClr val="0070C0"/>
                </a:solidFill>
              </a:rPr>
              <a:t>Phân tán và lẫn lộn có thể sử dụng mật mã product, ở đó mỗi lần lặp là sự kết hợp giữa S-box, P-box và một số thành phần khác</a:t>
            </a:r>
            <a:endParaRPr lang="en-US" altLang="en-US" sz="2800" i="1" baseline="0">
              <a:solidFill>
                <a:srgbClr val="0070C0"/>
              </a:solidFill>
            </a:endParaRPr>
          </a:p>
        </p:txBody>
      </p:sp>
      <p:sp>
        <p:nvSpPr>
          <p:cNvPr id="89099" name="Text Box 10"/>
          <p:cNvSpPr txBox="1">
            <a:spLocks noChangeArrowheads="1"/>
          </p:cNvSpPr>
          <p:nvPr/>
        </p:nvSpPr>
        <p:spPr bwMode="auto">
          <a:xfrm>
            <a:off x="1143000" y="0"/>
            <a:ext cx="29606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5.1.4  </a:t>
            </a:r>
            <a:r>
              <a:rPr lang="en-US" altLang="en-US" sz="3200" i="1" baseline="0"/>
              <a:t>Continued</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D09F180B-06C3-46FA-8DBC-FD41705E05B7}" type="slidenum">
              <a:rPr lang="en-US" altLang="en-US" sz="1200" baseline="0" smtClean="0">
                <a:solidFill>
                  <a:schemeClr val="bg2"/>
                </a:solidFill>
                <a:latin typeface="Arial" panose="020B0604020202020204" pitchFamily="34" charset="0"/>
              </a:rPr>
              <a:pPr/>
              <a:t>45</a:t>
            </a:fld>
            <a:endParaRPr lang="en-US" altLang="en-US" sz="1200" baseline="0" smtClean="0">
              <a:solidFill>
                <a:schemeClr val="bg2"/>
              </a:solidFill>
              <a:latin typeface="Arial" panose="020B0604020202020204" pitchFamily="34" charset="0"/>
            </a:endParaRPr>
          </a:p>
        </p:txBody>
      </p:sp>
      <p:sp>
        <p:nvSpPr>
          <p:cNvPr id="91139" name="Text Box 4"/>
          <p:cNvSpPr txBox="1">
            <a:spLocks noChangeArrowheads="1"/>
          </p:cNvSpPr>
          <p:nvPr/>
        </p:nvSpPr>
        <p:spPr bwMode="auto">
          <a:xfrm>
            <a:off x="1844675" y="609600"/>
            <a:ext cx="56991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Figure 5.13  </a:t>
            </a:r>
            <a:r>
              <a:rPr lang="en-US" altLang="en-US" sz="2000" i="1" baseline="0"/>
              <a:t>A product cipher made of two rounds</a:t>
            </a:r>
          </a:p>
        </p:txBody>
      </p:sp>
      <p:pic>
        <p:nvPicPr>
          <p:cNvPr id="91140" name="Picture 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8400" y="1228725"/>
            <a:ext cx="4918075"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1141" name="Rectangle 9"/>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1142" name="Rectangle 10"/>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1143" name="Rectangle 11"/>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1144" name="Rectangle 12"/>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1145" name="Rectangle 13"/>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1146" name="Rectangle 14"/>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1147" name="Rectangle 15"/>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1148" name="Text Box 16"/>
          <p:cNvSpPr txBox="1">
            <a:spLocks noChangeArrowheads="1"/>
          </p:cNvSpPr>
          <p:nvPr/>
        </p:nvSpPr>
        <p:spPr bwMode="auto">
          <a:xfrm>
            <a:off x="1143000" y="0"/>
            <a:ext cx="29606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5.1.4  </a:t>
            </a:r>
            <a:r>
              <a:rPr lang="en-US" altLang="en-US" sz="3200" i="1" baseline="0"/>
              <a:t>Continued</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D3061978-2D77-4824-8F80-6B83EF176346}" type="slidenum">
              <a:rPr lang="en-US" altLang="en-US" sz="1200" baseline="0" smtClean="0">
                <a:solidFill>
                  <a:schemeClr val="bg2"/>
                </a:solidFill>
                <a:latin typeface="Arial" panose="020B0604020202020204" pitchFamily="34" charset="0"/>
              </a:rPr>
              <a:pPr/>
              <a:t>46</a:t>
            </a:fld>
            <a:endParaRPr lang="en-US" altLang="en-US" sz="1200" baseline="0" smtClean="0">
              <a:solidFill>
                <a:schemeClr val="bg2"/>
              </a:solidFill>
              <a:latin typeface="Arial" panose="020B0604020202020204" pitchFamily="34" charset="0"/>
            </a:endParaRPr>
          </a:p>
        </p:txBody>
      </p:sp>
      <p:sp>
        <p:nvSpPr>
          <p:cNvPr id="93187" name="Text Box 4"/>
          <p:cNvSpPr txBox="1">
            <a:spLocks noChangeArrowheads="1"/>
          </p:cNvSpPr>
          <p:nvPr/>
        </p:nvSpPr>
        <p:spPr bwMode="auto">
          <a:xfrm>
            <a:off x="1212850" y="533400"/>
            <a:ext cx="61912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Figure 5.14  </a:t>
            </a:r>
            <a:r>
              <a:rPr lang="en-US" altLang="en-US" sz="2000" i="1" baseline="0"/>
              <a:t>Diffusion and confusion in a block cipher</a:t>
            </a:r>
          </a:p>
        </p:txBody>
      </p:sp>
      <p:pic>
        <p:nvPicPr>
          <p:cNvPr id="9318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66988" y="1387475"/>
            <a:ext cx="4214812" cy="447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189" name="Rectangle 8"/>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3190" name="Rectangle 9"/>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3191" name="Rectangle 10"/>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3192" name="Rectangle 11"/>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3193" name="Rectangle 12"/>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3194" name="Rectangle 13"/>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3195" name="Rectangle 14"/>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3196" name="Text Box 15"/>
          <p:cNvSpPr txBox="1">
            <a:spLocks noChangeArrowheads="1"/>
          </p:cNvSpPr>
          <p:nvPr/>
        </p:nvSpPr>
        <p:spPr bwMode="auto">
          <a:xfrm>
            <a:off x="1143000" y="0"/>
            <a:ext cx="29606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5.1.4  </a:t>
            </a:r>
            <a:r>
              <a:rPr lang="en-US" altLang="en-US" sz="3200" i="1" baseline="0"/>
              <a:t>Continued</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8ED3EF6B-50BC-4D50-A97C-E69FEA787C42}" type="slidenum">
              <a:rPr lang="en-US" altLang="en-US" sz="1200" baseline="0" smtClean="0">
                <a:solidFill>
                  <a:schemeClr val="bg2"/>
                </a:solidFill>
                <a:latin typeface="Arial" panose="020B0604020202020204" pitchFamily="34" charset="0"/>
              </a:rPr>
              <a:pPr/>
              <a:t>47</a:t>
            </a:fld>
            <a:endParaRPr lang="en-US" altLang="en-US" sz="1200" baseline="0" smtClean="0">
              <a:solidFill>
                <a:schemeClr val="bg2"/>
              </a:solidFill>
              <a:latin typeface="Arial" panose="020B0604020202020204" pitchFamily="34" charset="0"/>
            </a:endParaRPr>
          </a:p>
        </p:txBody>
      </p:sp>
      <p:sp>
        <p:nvSpPr>
          <p:cNvPr id="95235" name="Rectangle 2"/>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5236" name="Rectangle 3"/>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5237" name="Rectangle 4"/>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5238" name="Rectangle 5"/>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5239" name="Rectangle 6"/>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5240" name="Rectangle 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5241" name="Rectangle 8"/>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5242" name="Rectangle 9"/>
          <p:cNvSpPr>
            <a:spLocks noChangeArrowheads="1"/>
          </p:cNvSpPr>
          <p:nvPr/>
        </p:nvSpPr>
        <p:spPr bwMode="auto">
          <a:xfrm>
            <a:off x="228600" y="1123950"/>
            <a:ext cx="8686800" cy="353943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baseline="0"/>
              <a:t>Modern block ciphers are all product ciphers, but they are divided into two classes. </a:t>
            </a:r>
            <a:endParaRPr lang="en-US" altLang="en-US" sz="2800" baseline="0" smtClean="0"/>
          </a:p>
          <a:p>
            <a:pPr algn="just"/>
            <a:r>
              <a:rPr lang="en-US" altLang="en-US" sz="2800" i="1" baseline="0" smtClean="0">
                <a:solidFill>
                  <a:srgbClr val="0070C0"/>
                </a:solidFill>
              </a:rPr>
              <a:t>Mật mã khối hiện đại đa số là mật mã product, nhưng được chia làm 2 lớp</a:t>
            </a:r>
            <a:endParaRPr lang="en-US" altLang="en-US" sz="2800" i="1" baseline="0">
              <a:solidFill>
                <a:srgbClr val="0070C0"/>
              </a:solidFill>
            </a:endParaRPr>
          </a:p>
          <a:p>
            <a:pPr algn="just"/>
            <a:endParaRPr lang="en-US" altLang="en-US" sz="2800" i="1" baseline="0"/>
          </a:p>
          <a:p>
            <a:pPr algn="just"/>
            <a:r>
              <a:rPr lang="en-US" altLang="en-US" sz="2800" i="1" baseline="0">
                <a:solidFill>
                  <a:schemeClr val="hlink"/>
                </a:solidFill>
              </a:rPr>
              <a:t>1.</a:t>
            </a:r>
            <a:r>
              <a:rPr lang="en-US" altLang="en-US" sz="2800" i="1" baseline="0"/>
              <a:t> Feistel ciphers</a:t>
            </a:r>
          </a:p>
          <a:p>
            <a:pPr algn="just"/>
            <a:endParaRPr lang="en-US" altLang="en-US" sz="2800" i="1" baseline="0"/>
          </a:p>
          <a:p>
            <a:pPr algn="just"/>
            <a:r>
              <a:rPr lang="en-US" altLang="en-US" sz="2800" i="1" baseline="0">
                <a:solidFill>
                  <a:schemeClr val="hlink"/>
                </a:solidFill>
              </a:rPr>
              <a:t>2.</a:t>
            </a:r>
            <a:r>
              <a:rPr lang="en-US" altLang="en-US" sz="2800" i="1" baseline="0"/>
              <a:t> Non-Feistel ciphers</a:t>
            </a:r>
          </a:p>
        </p:txBody>
      </p:sp>
      <p:sp>
        <p:nvSpPr>
          <p:cNvPr id="95243" name="Text Box 10"/>
          <p:cNvSpPr txBox="1">
            <a:spLocks noChangeArrowheads="1"/>
          </p:cNvSpPr>
          <p:nvPr/>
        </p:nvSpPr>
        <p:spPr bwMode="auto">
          <a:xfrm>
            <a:off x="1143000" y="0"/>
            <a:ext cx="65547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5.1.5  Two Classes of Product Ciphers</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062C7AD4-ED27-4218-A1EB-BBEDC5A111FF}" type="slidenum">
              <a:rPr lang="en-US" altLang="en-US" sz="1200" baseline="0" smtClean="0">
                <a:solidFill>
                  <a:schemeClr val="bg2"/>
                </a:solidFill>
                <a:latin typeface="Arial" panose="020B0604020202020204" pitchFamily="34" charset="0"/>
              </a:rPr>
              <a:pPr/>
              <a:t>48</a:t>
            </a:fld>
            <a:endParaRPr lang="en-US" altLang="en-US" sz="1200" baseline="0" smtClean="0">
              <a:solidFill>
                <a:schemeClr val="bg2"/>
              </a:solidFill>
              <a:latin typeface="Arial" panose="020B0604020202020204" pitchFamily="34" charset="0"/>
            </a:endParaRPr>
          </a:p>
        </p:txBody>
      </p:sp>
      <p:sp>
        <p:nvSpPr>
          <p:cNvPr id="97283" name="Rectangle 2"/>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7284" name="Rectangle 3"/>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7285" name="Rectangle 4"/>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7286" name="Rectangle 5"/>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7287" name="Rectangle 6"/>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7288" name="Rectangle 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7289" name="Rectangle 8"/>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7290" name="Rectangle 9"/>
          <p:cNvSpPr>
            <a:spLocks noChangeArrowheads="1"/>
          </p:cNvSpPr>
          <p:nvPr/>
        </p:nvSpPr>
        <p:spPr bwMode="auto">
          <a:xfrm>
            <a:off x="228600" y="1123950"/>
            <a:ext cx="8686800" cy="440120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i="1" baseline="0">
                <a:solidFill>
                  <a:schemeClr val="folHlink"/>
                </a:solidFill>
              </a:rPr>
              <a:t>Feistel Ciphers</a:t>
            </a:r>
          </a:p>
          <a:p>
            <a:pPr algn="just"/>
            <a:r>
              <a:rPr lang="en-US" altLang="en-US" sz="2800" i="1" baseline="0"/>
              <a:t>Feistel designed a very intelligent and interesting cipher that has been used for decades. A Feistel cipher can have three types of components: </a:t>
            </a:r>
            <a:r>
              <a:rPr lang="en-US" altLang="en-US" sz="2800" i="1" baseline="0">
                <a:solidFill>
                  <a:schemeClr val="hlink"/>
                </a:solidFill>
              </a:rPr>
              <a:t>self-invertible</a:t>
            </a:r>
            <a:r>
              <a:rPr lang="en-US" altLang="en-US" sz="2800" i="1" baseline="0"/>
              <a:t>, </a:t>
            </a:r>
            <a:r>
              <a:rPr lang="en-US" altLang="en-US" sz="2800" i="1" baseline="0">
                <a:solidFill>
                  <a:schemeClr val="hlink"/>
                </a:solidFill>
              </a:rPr>
              <a:t>invertible</a:t>
            </a:r>
            <a:r>
              <a:rPr lang="en-US" altLang="en-US" sz="2800" i="1" baseline="0"/>
              <a:t>, </a:t>
            </a:r>
            <a:r>
              <a:rPr lang="en-US" altLang="en-US" sz="2800" i="1" baseline="0">
                <a:solidFill>
                  <a:schemeClr val="hlink"/>
                </a:solidFill>
              </a:rPr>
              <a:t>and</a:t>
            </a:r>
          </a:p>
          <a:p>
            <a:pPr algn="just"/>
            <a:r>
              <a:rPr lang="en-US" altLang="en-US" sz="2800" i="1" baseline="0">
                <a:solidFill>
                  <a:schemeClr val="hlink"/>
                </a:solidFill>
              </a:rPr>
              <a:t>noninvertible</a:t>
            </a:r>
            <a:r>
              <a:rPr lang="en-US" altLang="en-US" sz="2800" i="1" baseline="0"/>
              <a:t>. </a:t>
            </a:r>
            <a:endParaRPr lang="en-US" altLang="en-US" sz="2800" i="1" baseline="0" smtClean="0"/>
          </a:p>
          <a:p>
            <a:pPr algn="just"/>
            <a:endParaRPr lang="en-US" altLang="en-US" sz="2800" i="1" baseline="0"/>
          </a:p>
          <a:p>
            <a:pPr algn="just"/>
            <a:r>
              <a:rPr lang="en-US" altLang="en-US" sz="2800" i="1" baseline="0" smtClean="0">
                <a:solidFill>
                  <a:srgbClr val="0070C0"/>
                </a:solidFill>
              </a:rPr>
              <a:t>Feistel đã thiết kế một mật mã rất thông minh và thú vị đã được sử dụng trong nhiều thậy kỷ. Mật mã Feistel là sự kết hợp 3 thành phần: tự nghịch đảo, ngịch đảo và không thể nghịch đảo</a:t>
            </a:r>
            <a:endParaRPr lang="en-US" altLang="en-US" sz="2800" i="1" baseline="0">
              <a:solidFill>
                <a:srgbClr val="0070C0"/>
              </a:solidFill>
            </a:endParaRPr>
          </a:p>
        </p:txBody>
      </p:sp>
      <p:sp>
        <p:nvSpPr>
          <p:cNvPr id="97291" name="Text Box 10"/>
          <p:cNvSpPr txBox="1">
            <a:spLocks noChangeArrowheads="1"/>
          </p:cNvSpPr>
          <p:nvPr/>
        </p:nvSpPr>
        <p:spPr bwMode="auto">
          <a:xfrm>
            <a:off x="1143000" y="0"/>
            <a:ext cx="29606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5.1.5  </a:t>
            </a:r>
            <a:r>
              <a:rPr lang="en-US" altLang="en-US" sz="3200" i="1" baseline="0"/>
              <a:t>Continued</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D06F1DC2-B5CF-400D-8062-AE736F850D6E}" type="slidenum">
              <a:rPr lang="en-US" altLang="en-US" sz="1200" baseline="0" smtClean="0">
                <a:solidFill>
                  <a:schemeClr val="bg2"/>
                </a:solidFill>
                <a:latin typeface="Arial" panose="020B0604020202020204" pitchFamily="34" charset="0"/>
              </a:rPr>
              <a:pPr/>
              <a:t>49</a:t>
            </a:fld>
            <a:endParaRPr lang="en-US" altLang="en-US" sz="1200" baseline="0" smtClean="0">
              <a:solidFill>
                <a:schemeClr val="bg2"/>
              </a:solidFill>
              <a:latin typeface="Arial" panose="020B0604020202020204" pitchFamily="34" charset="0"/>
            </a:endParaRPr>
          </a:p>
        </p:txBody>
      </p:sp>
      <p:sp>
        <p:nvSpPr>
          <p:cNvPr id="99331" name="Text Box 4"/>
          <p:cNvSpPr txBox="1">
            <a:spLocks noChangeArrowheads="1"/>
          </p:cNvSpPr>
          <p:nvPr/>
        </p:nvSpPr>
        <p:spPr bwMode="auto">
          <a:xfrm>
            <a:off x="1117600" y="990600"/>
            <a:ext cx="60896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Figure 5.15  </a:t>
            </a:r>
            <a:r>
              <a:rPr lang="en-US" altLang="en-US" sz="2000" i="1" baseline="0"/>
              <a:t>The first thought in Feistel cipher design</a:t>
            </a:r>
          </a:p>
        </p:txBody>
      </p:sp>
      <p:pic>
        <p:nvPicPr>
          <p:cNvPr id="99332"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8538" y="1752600"/>
            <a:ext cx="7231062" cy="275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9333" name="Rectangle 8"/>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9334" name="Rectangle 9"/>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9335" name="Rectangle 10"/>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9336" name="Rectangle 11"/>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9337" name="Rectangle 12"/>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9338" name="Rectangle 13"/>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9339" name="Rectangle 14"/>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99340" name="Text Box 15"/>
          <p:cNvSpPr txBox="1">
            <a:spLocks noChangeArrowheads="1"/>
          </p:cNvSpPr>
          <p:nvPr/>
        </p:nvSpPr>
        <p:spPr bwMode="auto">
          <a:xfrm>
            <a:off x="1143000" y="0"/>
            <a:ext cx="29606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5.1.5  </a:t>
            </a:r>
            <a:r>
              <a:rPr lang="en-US" altLang="en-US" sz="3200" i="1" baseline="0"/>
              <a:t>Continued</a:t>
            </a:r>
          </a:p>
        </p:txBody>
      </p:sp>
      <p:sp>
        <p:nvSpPr>
          <p:cNvPr id="99341" name="Rectangle 16"/>
          <p:cNvSpPr>
            <a:spLocks noChangeArrowheads="1"/>
          </p:cNvSpPr>
          <p:nvPr/>
        </p:nvSpPr>
        <p:spPr bwMode="auto">
          <a:xfrm>
            <a:off x="457200" y="5486400"/>
            <a:ext cx="8077200" cy="946150"/>
          </a:xfrm>
          <a:prstGeom prst="rect">
            <a:avLst/>
          </a:prstGeom>
          <a:solidFill>
            <a:srgbClr val="99FF33"/>
          </a:solidFill>
          <a:ln>
            <a:noFill/>
          </a:ln>
          <a:extLst>
            <a:ext uri="{91240B29-F687-4F45-9708-019B960494DF}">
              <a14:hiddenLine xmlns:a14="http://schemas.microsoft.com/office/drawing/2010/main" w="76200" algn="ctr">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a:r>
              <a:rPr lang="en-US" altLang="en-US" sz="2800" baseline="0"/>
              <a:t>Diffusion hides the relationship between the ciphertext and the plaintext.</a:t>
            </a:r>
          </a:p>
        </p:txBody>
      </p:sp>
      <p:grpSp>
        <p:nvGrpSpPr>
          <p:cNvPr id="99342" name="Group 17"/>
          <p:cNvGrpSpPr>
            <a:grpSpLocks/>
          </p:cNvGrpSpPr>
          <p:nvPr/>
        </p:nvGrpSpPr>
        <p:grpSpPr bwMode="auto">
          <a:xfrm>
            <a:off x="457200" y="4800600"/>
            <a:ext cx="1143000" cy="566738"/>
            <a:chOff x="1200" y="1248"/>
            <a:chExt cx="720" cy="357"/>
          </a:xfrm>
        </p:grpSpPr>
        <p:pic>
          <p:nvPicPr>
            <p:cNvPr id="99345" name="Picture 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0" y="1248"/>
              <a:ext cx="720" cy="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9346" name="Text Box 19"/>
            <p:cNvSpPr txBox="1">
              <a:spLocks noChangeArrowheads="1"/>
            </p:cNvSpPr>
            <p:nvPr/>
          </p:nvSpPr>
          <p:spPr bwMode="auto">
            <a:xfrm>
              <a:off x="1284" y="1248"/>
              <a:ext cx="55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2800" i="1" baseline="0">
                  <a:solidFill>
                    <a:schemeClr val="hlink"/>
                  </a:solidFill>
                </a:rPr>
                <a:t>Note</a:t>
              </a:r>
            </a:p>
          </p:txBody>
        </p:sp>
      </p:grpSp>
      <p:sp>
        <p:nvSpPr>
          <p:cNvPr id="813076" name="Line 20">
            <a:extLst>
              <a:ext uri="{FF2B5EF4-FFF2-40B4-BE49-F238E27FC236}">
                <a16:creationId xmlns:a16="http://schemas.microsoft.com/office/drawing/2014/main" id="{1814C6EB-0B1F-41E1-B641-C42D62AA7EB7}"/>
              </a:ext>
            </a:extLst>
          </p:cNvPr>
          <p:cNvSpPr>
            <a:spLocks noChangeShapeType="1"/>
          </p:cNvSpPr>
          <p:nvPr/>
        </p:nvSpPr>
        <p:spPr bwMode="auto">
          <a:xfrm>
            <a:off x="457200" y="5410200"/>
            <a:ext cx="8153400" cy="0"/>
          </a:xfrm>
          <a:prstGeom prst="line">
            <a:avLst/>
          </a:prstGeom>
          <a:noFill/>
          <a:ln w="76200">
            <a:solidFill>
              <a:srgbClr val="009900"/>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
        <p:nvSpPr>
          <p:cNvPr id="813077" name="Line 21">
            <a:extLst>
              <a:ext uri="{FF2B5EF4-FFF2-40B4-BE49-F238E27FC236}">
                <a16:creationId xmlns:a16="http://schemas.microsoft.com/office/drawing/2014/main" id="{AA02F4D7-2B6B-4E18-8463-2F2B932EFA2F}"/>
              </a:ext>
            </a:extLst>
          </p:cNvPr>
          <p:cNvSpPr>
            <a:spLocks noChangeShapeType="1"/>
          </p:cNvSpPr>
          <p:nvPr/>
        </p:nvSpPr>
        <p:spPr bwMode="auto">
          <a:xfrm>
            <a:off x="457200" y="6553200"/>
            <a:ext cx="8153400" cy="0"/>
          </a:xfrm>
          <a:prstGeom prst="line">
            <a:avLst/>
          </a:prstGeom>
          <a:noFill/>
          <a:ln w="76200">
            <a:solidFill>
              <a:srgbClr val="009900"/>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BE958B41-D198-4358-90DA-98ACAEFE4B14}" type="slidenum">
              <a:rPr lang="en-US" altLang="en-US" sz="1200" baseline="0" smtClean="0">
                <a:solidFill>
                  <a:schemeClr val="bg2"/>
                </a:solidFill>
                <a:latin typeface="Arial" panose="020B0604020202020204" pitchFamily="34" charset="0"/>
              </a:rPr>
              <a:pPr/>
              <a:t>50</a:t>
            </a:fld>
            <a:endParaRPr lang="en-US" altLang="en-US" sz="1200" baseline="0" smtClean="0">
              <a:solidFill>
                <a:schemeClr val="bg2"/>
              </a:solidFill>
              <a:latin typeface="Arial" panose="020B0604020202020204" pitchFamily="34" charset="0"/>
            </a:endParaRPr>
          </a:p>
        </p:txBody>
      </p:sp>
      <p:sp>
        <p:nvSpPr>
          <p:cNvPr id="101379" name="Text Box 2"/>
          <p:cNvSpPr txBox="1">
            <a:spLocks noChangeArrowheads="1"/>
          </p:cNvSpPr>
          <p:nvPr/>
        </p:nvSpPr>
        <p:spPr bwMode="auto">
          <a:xfrm>
            <a:off x="1143000" y="533400"/>
            <a:ext cx="1944688"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bg1"/>
                </a:solidFill>
              </a:rPr>
              <a:t>Example 5.12</a:t>
            </a:r>
            <a:endParaRPr lang="en-US" altLang="en-US" sz="2000" i="1" baseline="0">
              <a:solidFill>
                <a:schemeClr val="bg1"/>
              </a:solidFill>
            </a:endParaRPr>
          </a:p>
        </p:txBody>
      </p:sp>
      <p:sp>
        <p:nvSpPr>
          <p:cNvPr id="101380" name="Rectangle 3"/>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1381" name="Rectangle 4"/>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1382" name="Rectangle 5"/>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1383" name="Rectangle 6"/>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1384" name="Rectangle 7"/>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1385" name="Rectangle 8"/>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1386" name="Rectangle 9"/>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1387" name="Text Box 10"/>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5.1.3    </a:t>
            </a:r>
            <a:r>
              <a:rPr lang="en-US" altLang="en-US" sz="3200" i="1" baseline="0"/>
              <a:t>Continued</a:t>
            </a:r>
          </a:p>
        </p:txBody>
      </p:sp>
      <p:sp>
        <p:nvSpPr>
          <p:cNvPr id="1067019" name="Rectangle 11">
            <a:extLst>
              <a:ext uri="{FF2B5EF4-FFF2-40B4-BE49-F238E27FC236}">
                <a16:creationId xmlns:a16="http://schemas.microsoft.com/office/drawing/2014/main" id="{CEFC5910-142B-400E-9DBD-EAE73C29C35D}"/>
              </a:ext>
            </a:extLst>
          </p:cNvPr>
          <p:cNvSpPr>
            <a:spLocks noChangeArrowheads="1"/>
          </p:cNvSpPr>
          <p:nvPr/>
        </p:nvSpPr>
        <p:spPr bwMode="auto">
          <a:xfrm>
            <a:off x="228600" y="1066800"/>
            <a:ext cx="8229600" cy="2647950"/>
          </a:xfrm>
          <a:prstGeom prst="rect">
            <a:avLst/>
          </a:prstGeom>
          <a:noFill/>
          <a:ln w="9525">
            <a:noFill/>
            <a:miter lim="800000"/>
            <a:headEnd/>
            <a:tailEnd/>
          </a:ln>
          <a:effectLst/>
        </p:spPr>
        <p:txBody>
          <a:bodyPr anchor="ctr">
            <a:spAutoFit/>
          </a:bodyPr>
          <a:lstStyle/>
          <a:p>
            <a:pPr algn="just" eaLnBrk="1" hangingPunct="1">
              <a:defRPr/>
            </a:pPr>
            <a:r>
              <a:rPr lang="en-US" baseline="0">
                <a:effectLst>
                  <a:outerShdw blurRad="38100" dist="38100" dir="2700000" algn="tl">
                    <a:srgbClr val="C0C0C0"/>
                  </a:outerShdw>
                </a:effectLst>
              </a:rPr>
              <a:t>This is a trivial example. The plaintext and ciphertext are each 4 bits long and the key is 3 bits long. Assume that the function takes the first and third bits of the key, interprets these two bits as a decimal number, squares the number, and interprets the result as a 4-bit binary pattern. Show the results of encryption and decryption if the original plaintext is 0111 and the key is 101.</a:t>
            </a:r>
          </a:p>
        </p:txBody>
      </p:sp>
      <p:sp>
        <p:nvSpPr>
          <p:cNvPr id="1067020" name="Rectangle 12">
            <a:extLst>
              <a:ext uri="{FF2B5EF4-FFF2-40B4-BE49-F238E27FC236}">
                <a16:creationId xmlns:a16="http://schemas.microsoft.com/office/drawing/2014/main" id="{FBED48DB-CB1B-4DE7-8097-1882A73A0AA6}"/>
              </a:ext>
            </a:extLst>
          </p:cNvPr>
          <p:cNvSpPr>
            <a:spLocks noChangeArrowheads="1"/>
          </p:cNvSpPr>
          <p:nvPr/>
        </p:nvSpPr>
        <p:spPr bwMode="auto">
          <a:xfrm>
            <a:off x="228600" y="4114800"/>
            <a:ext cx="8229600" cy="1187450"/>
          </a:xfrm>
          <a:prstGeom prst="rect">
            <a:avLst/>
          </a:prstGeom>
          <a:noFill/>
          <a:ln w="9525">
            <a:noFill/>
            <a:miter lim="800000"/>
            <a:headEnd/>
            <a:tailEnd/>
          </a:ln>
          <a:effectLst/>
        </p:spPr>
        <p:txBody>
          <a:bodyPr anchor="ctr">
            <a:spAutoFit/>
          </a:bodyPr>
          <a:lstStyle/>
          <a:p>
            <a:pPr algn="just" eaLnBrk="1" hangingPunct="1">
              <a:defRPr/>
            </a:pPr>
            <a:r>
              <a:rPr lang="en-US" baseline="0">
                <a:effectLst>
                  <a:outerShdw blurRad="38100" dist="38100" dir="2700000" algn="tl">
                    <a:srgbClr val="C0C0C0"/>
                  </a:outerShdw>
                </a:effectLst>
              </a:rPr>
              <a:t>The function extracts the first and second bits to get 11 in binary or 3 in decimal. The result of squaring is 9, which is 1001 in binary.</a:t>
            </a:r>
          </a:p>
        </p:txBody>
      </p:sp>
      <p:sp>
        <p:nvSpPr>
          <p:cNvPr id="1067021" name="Rectangle 13">
            <a:extLst>
              <a:ext uri="{FF2B5EF4-FFF2-40B4-BE49-F238E27FC236}">
                <a16:creationId xmlns:a16="http://schemas.microsoft.com/office/drawing/2014/main" id="{E3AF569B-2833-42E4-BB43-9CA0CAA7231B}"/>
              </a:ext>
            </a:extLst>
          </p:cNvPr>
          <p:cNvSpPr>
            <a:spLocks noChangeArrowheads="1"/>
          </p:cNvSpPr>
          <p:nvPr/>
        </p:nvSpPr>
        <p:spPr bwMode="auto">
          <a:xfrm>
            <a:off x="228600" y="3657600"/>
            <a:ext cx="8229600" cy="457200"/>
          </a:xfrm>
          <a:prstGeom prst="rect">
            <a:avLst/>
          </a:prstGeom>
          <a:noFill/>
          <a:ln w="9525">
            <a:noFill/>
            <a:miter lim="800000"/>
            <a:headEnd/>
            <a:tailEnd/>
          </a:ln>
          <a:effectLst/>
        </p:spPr>
        <p:txBody>
          <a:bodyPr anchor="ctr">
            <a:spAutoFit/>
          </a:bodyPr>
          <a:lstStyle/>
          <a:p>
            <a:pPr algn="just" eaLnBrk="1" hangingPunct="1">
              <a:defRPr/>
            </a:pPr>
            <a:r>
              <a:rPr lang="en-US" baseline="0">
                <a:solidFill>
                  <a:schemeClr val="hlink"/>
                </a:solidFill>
                <a:effectLst>
                  <a:outerShdw blurRad="38100" dist="38100" dir="2700000" algn="tl">
                    <a:srgbClr val="C0C0C0"/>
                  </a:outerShdw>
                </a:effectLst>
              </a:rPr>
              <a:t>Solution</a:t>
            </a:r>
          </a:p>
        </p:txBody>
      </p:sp>
      <p:pic>
        <p:nvPicPr>
          <p:cNvPr id="101391"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1700" y="5365750"/>
            <a:ext cx="6718300"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40B06C22-11AF-4467-AF5A-1F7F2C93A03C}" type="slidenum">
              <a:rPr lang="en-US" altLang="en-US" sz="1200" baseline="0" smtClean="0">
                <a:solidFill>
                  <a:schemeClr val="bg2"/>
                </a:solidFill>
                <a:latin typeface="Arial" panose="020B0604020202020204" pitchFamily="34" charset="0"/>
              </a:rPr>
              <a:pPr/>
              <a:t>51</a:t>
            </a:fld>
            <a:endParaRPr lang="en-US" altLang="en-US" sz="1200" baseline="0" smtClean="0">
              <a:solidFill>
                <a:schemeClr val="bg2"/>
              </a:solidFill>
              <a:latin typeface="Arial" panose="020B0604020202020204" pitchFamily="34" charset="0"/>
            </a:endParaRPr>
          </a:p>
        </p:txBody>
      </p:sp>
      <p:sp>
        <p:nvSpPr>
          <p:cNvPr id="103427" name="Text Box 4"/>
          <p:cNvSpPr txBox="1">
            <a:spLocks noChangeArrowheads="1"/>
          </p:cNvSpPr>
          <p:nvPr/>
        </p:nvSpPr>
        <p:spPr bwMode="auto">
          <a:xfrm>
            <a:off x="1171575" y="533400"/>
            <a:ext cx="6321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Figure 5.16  </a:t>
            </a:r>
            <a:r>
              <a:rPr lang="en-US" altLang="en-US" sz="2000" i="1" baseline="0"/>
              <a:t>Improvement of the previous Feistel design</a:t>
            </a:r>
          </a:p>
        </p:txBody>
      </p:sp>
      <p:pic>
        <p:nvPicPr>
          <p:cNvPr id="103428"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313" y="2063750"/>
            <a:ext cx="7659687" cy="319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429" name="Rectangle 9"/>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3430" name="Rectangle 10"/>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3431" name="Rectangle 11"/>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3432" name="Rectangle 12"/>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3433" name="Rectangle 13"/>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3434" name="Rectangle 14"/>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3435" name="Rectangle 15"/>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3436" name="Text Box 16"/>
          <p:cNvSpPr txBox="1">
            <a:spLocks noChangeArrowheads="1"/>
          </p:cNvSpPr>
          <p:nvPr/>
        </p:nvSpPr>
        <p:spPr bwMode="auto">
          <a:xfrm>
            <a:off x="942975" y="0"/>
            <a:ext cx="29606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5.1.5  </a:t>
            </a:r>
            <a:r>
              <a:rPr lang="en-US" altLang="en-US" sz="3200" i="1" baseline="0"/>
              <a:t>Continued</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DA290F9C-F09D-45A2-9464-3D70EC667596}" type="slidenum">
              <a:rPr lang="en-US" altLang="en-US" sz="1200" baseline="0" smtClean="0">
                <a:solidFill>
                  <a:schemeClr val="bg2"/>
                </a:solidFill>
                <a:latin typeface="Arial" panose="020B0604020202020204" pitchFamily="34" charset="0"/>
              </a:rPr>
              <a:pPr/>
              <a:t>52</a:t>
            </a:fld>
            <a:endParaRPr lang="en-US" altLang="en-US" sz="1200" baseline="0" smtClean="0">
              <a:solidFill>
                <a:schemeClr val="bg2"/>
              </a:solidFill>
              <a:latin typeface="Arial" panose="020B0604020202020204" pitchFamily="34" charset="0"/>
            </a:endParaRPr>
          </a:p>
        </p:txBody>
      </p:sp>
      <p:sp>
        <p:nvSpPr>
          <p:cNvPr id="105475" name="Text Box 4"/>
          <p:cNvSpPr txBox="1">
            <a:spLocks noChangeArrowheads="1"/>
          </p:cNvSpPr>
          <p:nvPr/>
        </p:nvSpPr>
        <p:spPr bwMode="auto">
          <a:xfrm>
            <a:off x="1135063" y="533400"/>
            <a:ext cx="68246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Figure 5.17  </a:t>
            </a:r>
            <a:r>
              <a:rPr lang="en-US" altLang="en-US" sz="2000" i="1" baseline="0"/>
              <a:t>Final design of a Feistel cipher with two rounds</a:t>
            </a:r>
          </a:p>
        </p:txBody>
      </p:sp>
      <p:pic>
        <p:nvPicPr>
          <p:cNvPr id="105476"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52625" y="1143000"/>
            <a:ext cx="5667375" cy="565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5477" name="Rectangle 8"/>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5478" name="Rectangle 9"/>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5479" name="Rectangle 10"/>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5480" name="Rectangle 11"/>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5481" name="Rectangle 12"/>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5482" name="Rectangle 13"/>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5483" name="Rectangle 14"/>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5484" name="Text Box 15"/>
          <p:cNvSpPr txBox="1">
            <a:spLocks noChangeArrowheads="1"/>
          </p:cNvSpPr>
          <p:nvPr/>
        </p:nvSpPr>
        <p:spPr bwMode="auto">
          <a:xfrm>
            <a:off x="1143000" y="0"/>
            <a:ext cx="28590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5.1.5 </a:t>
            </a:r>
            <a:r>
              <a:rPr lang="en-US" altLang="en-US" sz="3200" i="1" baseline="0"/>
              <a:t>Continued</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F13F4DC4-BA11-4A09-A84C-69C9A3DFA780}" type="slidenum">
              <a:rPr lang="en-US" altLang="en-US" sz="1200" baseline="0" smtClean="0">
                <a:solidFill>
                  <a:schemeClr val="bg2"/>
                </a:solidFill>
                <a:latin typeface="Arial" panose="020B0604020202020204" pitchFamily="34" charset="0"/>
              </a:rPr>
              <a:pPr/>
              <a:t>53</a:t>
            </a:fld>
            <a:endParaRPr lang="en-US" altLang="en-US" sz="1200" baseline="0" smtClean="0">
              <a:solidFill>
                <a:schemeClr val="bg2"/>
              </a:solidFill>
              <a:latin typeface="Arial" panose="020B0604020202020204" pitchFamily="34" charset="0"/>
            </a:endParaRPr>
          </a:p>
        </p:txBody>
      </p:sp>
      <p:sp>
        <p:nvSpPr>
          <p:cNvPr id="107523" name="Rectangle 2"/>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7524" name="Rectangle 3"/>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7525" name="Rectangle 4"/>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7526" name="Rectangle 5"/>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7527" name="Rectangle 6"/>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7528" name="Rectangle 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7529" name="Rectangle 8"/>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7530" name="Rectangle 9"/>
          <p:cNvSpPr>
            <a:spLocks noChangeArrowheads="1"/>
          </p:cNvSpPr>
          <p:nvPr/>
        </p:nvSpPr>
        <p:spPr bwMode="auto">
          <a:xfrm>
            <a:off x="228600" y="1123950"/>
            <a:ext cx="8686800" cy="18002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i="1" baseline="0">
                <a:solidFill>
                  <a:schemeClr val="folHlink"/>
                </a:solidFill>
              </a:rPr>
              <a:t>Non-Feistel Ciphers</a:t>
            </a:r>
          </a:p>
          <a:p>
            <a:pPr algn="just"/>
            <a:r>
              <a:rPr lang="en-US" altLang="en-US" sz="2800" i="1" baseline="0"/>
              <a:t>A non-Feistel cipher uses only invertible components. A component in the encryption cipher has the corresponding component in the decryption cipher.  </a:t>
            </a:r>
          </a:p>
        </p:txBody>
      </p:sp>
      <p:sp>
        <p:nvSpPr>
          <p:cNvPr id="107531" name="Text Box 10"/>
          <p:cNvSpPr txBox="1">
            <a:spLocks noChangeArrowheads="1"/>
          </p:cNvSpPr>
          <p:nvPr/>
        </p:nvSpPr>
        <p:spPr bwMode="auto">
          <a:xfrm>
            <a:off x="1143000" y="0"/>
            <a:ext cx="29606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5.1.5  </a:t>
            </a:r>
            <a:r>
              <a:rPr lang="en-US" altLang="en-US" sz="3200" i="1" baseline="0"/>
              <a:t>Continued</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03AE0019-96F5-4077-86BB-3ED015B21A6D}" type="slidenum">
              <a:rPr lang="en-US" altLang="en-US" sz="1200" baseline="0" smtClean="0">
                <a:solidFill>
                  <a:schemeClr val="bg2"/>
                </a:solidFill>
                <a:latin typeface="Arial" panose="020B0604020202020204" pitchFamily="34" charset="0"/>
              </a:rPr>
              <a:pPr/>
              <a:t>54</a:t>
            </a:fld>
            <a:endParaRPr lang="en-US" altLang="en-US" sz="1200" baseline="0" smtClean="0">
              <a:solidFill>
                <a:schemeClr val="bg2"/>
              </a:solidFill>
              <a:latin typeface="Arial" panose="020B0604020202020204" pitchFamily="34" charset="0"/>
            </a:endParaRPr>
          </a:p>
        </p:txBody>
      </p:sp>
      <p:sp>
        <p:nvSpPr>
          <p:cNvPr id="109571" name="Rectangle 2"/>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9572" name="Rectangle 3"/>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9573" name="Rectangle 4"/>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9574" name="Rectangle 5"/>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9575" name="Rectangle 6"/>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9576" name="Rectangle 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9577" name="Rectangle 8"/>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09578" name="Rectangle 9"/>
          <p:cNvSpPr>
            <a:spLocks noChangeArrowheads="1"/>
          </p:cNvSpPr>
          <p:nvPr/>
        </p:nvSpPr>
        <p:spPr bwMode="auto">
          <a:xfrm>
            <a:off x="228600" y="1123950"/>
            <a:ext cx="8686800" cy="13731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i="1" baseline="0"/>
              <a:t>Attacks on traditional ciphers can also be used on modern block ciphers, but today’s block ciphers resist most of the attacks discussed in Chapter 3. </a:t>
            </a:r>
          </a:p>
        </p:txBody>
      </p:sp>
      <p:sp>
        <p:nvSpPr>
          <p:cNvPr id="109579" name="Text Box 10"/>
          <p:cNvSpPr txBox="1">
            <a:spLocks noChangeArrowheads="1"/>
          </p:cNvSpPr>
          <p:nvPr/>
        </p:nvSpPr>
        <p:spPr bwMode="auto">
          <a:xfrm>
            <a:off x="1143000" y="0"/>
            <a:ext cx="5459413"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5.1.6  Attacks on Block Ciphers</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F3B00FE6-0676-4E2B-B1E0-815526923E3F}" type="slidenum">
              <a:rPr lang="en-US" altLang="en-US" sz="1200" baseline="0" smtClean="0">
                <a:solidFill>
                  <a:schemeClr val="bg2"/>
                </a:solidFill>
                <a:latin typeface="Arial" panose="020B0604020202020204" pitchFamily="34" charset="0"/>
              </a:rPr>
              <a:pPr/>
              <a:t>55</a:t>
            </a:fld>
            <a:endParaRPr lang="en-US" altLang="en-US" sz="1200" baseline="0" smtClean="0">
              <a:solidFill>
                <a:schemeClr val="bg2"/>
              </a:solidFill>
              <a:latin typeface="Arial" panose="020B0604020202020204" pitchFamily="34" charset="0"/>
            </a:endParaRPr>
          </a:p>
        </p:txBody>
      </p:sp>
      <p:sp>
        <p:nvSpPr>
          <p:cNvPr id="111619" name="Rectangle 2"/>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1620" name="Rectangle 3"/>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1621" name="Rectangle 4"/>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1622" name="Rectangle 5"/>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1623" name="Rectangle 6"/>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1624" name="Rectangle 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1625" name="Rectangle 8"/>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1626" name="Rectangle 9"/>
          <p:cNvSpPr>
            <a:spLocks noChangeArrowheads="1"/>
          </p:cNvSpPr>
          <p:nvPr/>
        </p:nvSpPr>
        <p:spPr bwMode="auto">
          <a:xfrm>
            <a:off x="228600" y="1123950"/>
            <a:ext cx="8686800" cy="18002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i="1" baseline="0">
                <a:solidFill>
                  <a:schemeClr val="folHlink"/>
                </a:solidFill>
              </a:rPr>
              <a:t>Differential Cryptanalysis</a:t>
            </a:r>
          </a:p>
          <a:p>
            <a:pPr algn="just"/>
            <a:r>
              <a:rPr lang="en-US" altLang="en-US" sz="2800" i="1" baseline="0"/>
              <a:t>Eli Biham and Adi Shamir introduced the idea of differential cryptanalysis. This is a chosen-plaintext attack.</a:t>
            </a:r>
          </a:p>
        </p:txBody>
      </p:sp>
      <p:sp>
        <p:nvSpPr>
          <p:cNvPr id="111627" name="Text Box 10"/>
          <p:cNvSpPr txBox="1">
            <a:spLocks noChangeArrowheads="1"/>
          </p:cNvSpPr>
          <p:nvPr/>
        </p:nvSpPr>
        <p:spPr bwMode="auto">
          <a:xfrm>
            <a:off x="1143000" y="0"/>
            <a:ext cx="29606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5.1.5  </a:t>
            </a:r>
            <a:r>
              <a:rPr lang="en-US" altLang="en-US" sz="3200" i="1" baseline="0"/>
              <a:t>Continued</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DE25E496-63DC-4DCB-A79C-DF680668A66A}" type="slidenum">
              <a:rPr lang="en-US" altLang="en-US" sz="1200" baseline="0" smtClean="0">
                <a:solidFill>
                  <a:schemeClr val="bg2"/>
                </a:solidFill>
                <a:latin typeface="Arial" panose="020B0604020202020204" pitchFamily="34" charset="0"/>
              </a:rPr>
              <a:pPr/>
              <a:t>56</a:t>
            </a:fld>
            <a:endParaRPr lang="en-US" altLang="en-US" sz="1200" baseline="0" smtClean="0">
              <a:solidFill>
                <a:schemeClr val="bg2"/>
              </a:solidFill>
              <a:latin typeface="Arial" panose="020B0604020202020204" pitchFamily="34" charset="0"/>
            </a:endParaRPr>
          </a:p>
        </p:txBody>
      </p:sp>
      <p:sp>
        <p:nvSpPr>
          <p:cNvPr id="113667" name="Text Box 2"/>
          <p:cNvSpPr txBox="1">
            <a:spLocks noChangeArrowheads="1"/>
          </p:cNvSpPr>
          <p:nvPr/>
        </p:nvSpPr>
        <p:spPr bwMode="auto">
          <a:xfrm>
            <a:off x="1143000" y="533400"/>
            <a:ext cx="1944688"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bg1"/>
                </a:solidFill>
              </a:rPr>
              <a:t>Example 5.13</a:t>
            </a:r>
            <a:endParaRPr lang="en-US" altLang="en-US" sz="2000" i="1" baseline="0">
              <a:solidFill>
                <a:schemeClr val="bg1"/>
              </a:solidFill>
            </a:endParaRPr>
          </a:p>
        </p:txBody>
      </p:sp>
      <p:sp>
        <p:nvSpPr>
          <p:cNvPr id="113668" name="Rectangle 3"/>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3669" name="Rectangle 4"/>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3670" name="Rectangle 5"/>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3671" name="Rectangle 6"/>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3672" name="Rectangle 7"/>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3673" name="Rectangle 8"/>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3674" name="Rectangle 9"/>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3675" name="Text Box 10"/>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5.1.6    </a:t>
            </a:r>
            <a:r>
              <a:rPr lang="en-US" altLang="en-US" sz="3200" i="1" baseline="0"/>
              <a:t>Continued</a:t>
            </a:r>
          </a:p>
        </p:txBody>
      </p:sp>
      <p:sp>
        <p:nvSpPr>
          <p:cNvPr id="1048587" name="Rectangle 11">
            <a:extLst>
              <a:ext uri="{FF2B5EF4-FFF2-40B4-BE49-F238E27FC236}">
                <a16:creationId xmlns:a16="http://schemas.microsoft.com/office/drawing/2014/main" id="{46CBA568-7185-4487-95D3-36DE9BACC55F}"/>
              </a:ext>
            </a:extLst>
          </p:cNvPr>
          <p:cNvSpPr>
            <a:spLocks noChangeArrowheads="1"/>
          </p:cNvSpPr>
          <p:nvPr/>
        </p:nvSpPr>
        <p:spPr bwMode="auto">
          <a:xfrm>
            <a:off x="228600" y="1066800"/>
            <a:ext cx="8229600" cy="2282825"/>
          </a:xfrm>
          <a:prstGeom prst="rect">
            <a:avLst/>
          </a:prstGeom>
          <a:noFill/>
          <a:ln w="9525">
            <a:noFill/>
            <a:miter lim="800000"/>
            <a:headEnd/>
            <a:tailEnd/>
          </a:ln>
          <a:effectLst/>
        </p:spPr>
        <p:txBody>
          <a:bodyPr anchor="ctr">
            <a:spAutoFit/>
          </a:bodyPr>
          <a:lstStyle/>
          <a:p>
            <a:pPr algn="just" eaLnBrk="1" hangingPunct="1">
              <a:defRPr/>
            </a:pPr>
            <a:r>
              <a:rPr lang="en-US" baseline="0">
                <a:effectLst>
                  <a:outerShdw blurRad="38100" dist="38100" dir="2700000" algn="tl">
                    <a:srgbClr val="C0C0C0"/>
                  </a:outerShdw>
                </a:effectLst>
              </a:rPr>
              <a:t>Assume that the cipher is made only of one exclusive-or operation, as shown in Figure 5.18. Without knowing the value of the key, Eve can easily find the relationship between plaintext differences and ciphertext differences if by plaintext difference we mean P1 </a:t>
            </a:r>
            <a:r>
              <a:rPr lang="en-US" baseline="0">
                <a:effectLst>
                  <a:outerShdw blurRad="38100" dist="38100" dir="2700000" algn="tl">
                    <a:srgbClr val="C0C0C0"/>
                  </a:outerShdw>
                </a:effectLst>
                <a:latin typeface="Symbol" pitchFamily="18" charset="2"/>
              </a:rPr>
              <a:t>Å</a:t>
            </a:r>
            <a:r>
              <a:rPr lang="en-US" baseline="0">
                <a:effectLst>
                  <a:outerShdw blurRad="38100" dist="38100" dir="2700000" algn="tl">
                    <a:srgbClr val="C0C0C0"/>
                  </a:outerShdw>
                </a:effectLst>
              </a:rPr>
              <a:t> P2 and by ciphertext difference, we mean C1</a:t>
            </a:r>
            <a:r>
              <a:rPr lang="en-US" baseline="0">
                <a:effectLst>
                  <a:outerShdw blurRad="38100" dist="38100" dir="2700000" algn="tl">
                    <a:srgbClr val="C0C0C0"/>
                  </a:outerShdw>
                </a:effectLst>
                <a:latin typeface="Symbol" pitchFamily="18" charset="2"/>
              </a:rPr>
              <a:t>Å</a:t>
            </a:r>
            <a:r>
              <a:rPr lang="en-US" baseline="0">
                <a:effectLst>
                  <a:outerShdw blurRad="38100" dist="38100" dir="2700000" algn="tl">
                    <a:srgbClr val="C0C0C0"/>
                  </a:outerShdw>
                </a:effectLst>
              </a:rPr>
              <a:t> C2. The following proves that C1 </a:t>
            </a:r>
            <a:r>
              <a:rPr lang="en-US" baseline="0">
                <a:effectLst>
                  <a:outerShdw blurRad="38100" dist="38100" dir="2700000" algn="tl">
                    <a:srgbClr val="C0C0C0"/>
                  </a:outerShdw>
                </a:effectLst>
                <a:latin typeface="Symbol" pitchFamily="18" charset="2"/>
              </a:rPr>
              <a:t>Å</a:t>
            </a:r>
            <a:r>
              <a:rPr lang="en-US" baseline="0">
                <a:effectLst>
                  <a:outerShdw blurRad="38100" dist="38100" dir="2700000" algn="tl">
                    <a:srgbClr val="C0C0C0"/>
                  </a:outerShdw>
                </a:effectLst>
              </a:rPr>
              <a:t> C2 = P1 </a:t>
            </a:r>
            <a:r>
              <a:rPr lang="en-US" baseline="0">
                <a:effectLst>
                  <a:outerShdw blurRad="38100" dist="38100" dir="2700000" algn="tl">
                    <a:srgbClr val="C0C0C0"/>
                  </a:outerShdw>
                </a:effectLst>
                <a:latin typeface="Symbol" pitchFamily="18" charset="2"/>
              </a:rPr>
              <a:t>Å</a:t>
            </a:r>
            <a:r>
              <a:rPr lang="en-US" baseline="0">
                <a:effectLst>
                  <a:outerShdw blurRad="38100" dist="38100" dir="2700000" algn="tl">
                    <a:srgbClr val="C0C0C0"/>
                  </a:outerShdw>
                </a:effectLst>
              </a:rPr>
              <a:t> P2:</a:t>
            </a:r>
          </a:p>
        </p:txBody>
      </p:sp>
      <p:sp>
        <p:nvSpPr>
          <p:cNvPr id="113677" name="Text Box 13"/>
          <p:cNvSpPr txBox="1">
            <a:spLocks noChangeArrowheads="1"/>
          </p:cNvSpPr>
          <p:nvPr/>
        </p:nvSpPr>
        <p:spPr bwMode="auto">
          <a:xfrm>
            <a:off x="228600" y="5105400"/>
            <a:ext cx="46132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Figure 5.18  </a:t>
            </a:r>
            <a:r>
              <a:rPr lang="en-US" altLang="en-US" sz="2000" i="1" baseline="0"/>
              <a:t>Diagram for Example 5.13</a:t>
            </a:r>
          </a:p>
        </p:txBody>
      </p:sp>
      <p:pic>
        <p:nvPicPr>
          <p:cNvPr id="113678"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92675" y="4114800"/>
            <a:ext cx="3794125" cy="25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679" name="Picture 1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9600" y="3352800"/>
            <a:ext cx="7440613"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0CB0621D-365B-4C74-AB88-802321718444}" type="slidenum">
              <a:rPr lang="en-US" altLang="en-US" sz="1200" baseline="0" smtClean="0">
                <a:solidFill>
                  <a:schemeClr val="bg2"/>
                </a:solidFill>
                <a:latin typeface="Arial" panose="020B0604020202020204" pitchFamily="34" charset="0"/>
              </a:rPr>
              <a:pPr/>
              <a:t>57</a:t>
            </a:fld>
            <a:endParaRPr lang="en-US" altLang="en-US" sz="1200" baseline="0" smtClean="0">
              <a:solidFill>
                <a:schemeClr val="bg2"/>
              </a:solidFill>
              <a:latin typeface="Arial" panose="020B0604020202020204" pitchFamily="34" charset="0"/>
            </a:endParaRPr>
          </a:p>
        </p:txBody>
      </p:sp>
      <p:sp>
        <p:nvSpPr>
          <p:cNvPr id="115715" name="Text Box 2"/>
          <p:cNvSpPr txBox="1">
            <a:spLocks noChangeArrowheads="1"/>
          </p:cNvSpPr>
          <p:nvPr/>
        </p:nvSpPr>
        <p:spPr bwMode="auto">
          <a:xfrm>
            <a:off x="1143000" y="533400"/>
            <a:ext cx="1944688"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bg1"/>
                </a:solidFill>
              </a:rPr>
              <a:t>Example 5.14</a:t>
            </a:r>
            <a:endParaRPr lang="en-US" altLang="en-US" sz="2000" i="1" baseline="0">
              <a:solidFill>
                <a:schemeClr val="bg1"/>
              </a:solidFill>
            </a:endParaRPr>
          </a:p>
        </p:txBody>
      </p:sp>
      <p:sp>
        <p:nvSpPr>
          <p:cNvPr id="115716" name="Rectangle 3"/>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5717" name="Rectangle 4"/>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5718" name="Rectangle 5"/>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5719" name="Rectangle 6"/>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5720" name="Rectangle 7"/>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5721" name="Rectangle 8"/>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5722" name="Rectangle 9"/>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5723" name="Text Box 10"/>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5.1.6    </a:t>
            </a:r>
            <a:r>
              <a:rPr lang="en-US" altLang="en-US" sz="3200" i="1" baseline="0"/>
              <a:t>Continued</a:t>
            </a:r>
          </a:p>
        </p:txBody>
      </p:sp>
      <p:sp>
        <p:nvSpPr>
          <p:cNvPr id="1050635" name="Rectangle 11">
            <a:extLst>
              <a:ext uri="{FF2B5EF4-FFF2-40B4-BE49-F238E27FC236}">
                <a16:creationId xmlns:a16="http://schemas.microsoft.com/office/drawing/2014/main" id="{BFB2A6D3-DCFD-476A-A1E3-7702F93AC851}"/>
              </a:ext>
            </a:extLst>
          </p:cNvPr>
          <p:cNvSpPr>
            <a:spLocks noChangeArrowheads="1"/>
          </p:cNvSpPr>
          <p:nvPr/>
        </p:nvSpPr>
        <p:spPr bwMode="auto">
          <a:xfrm>
            <a:off x="228600" y="1143000"/>
            <a:ext cx="8229600" cy="457200"/>
          </a:xfrm>
          <a:prstGeom prst="rect">
            <a:avLst/>
          </a:prstGeom>
          <a:noFill/>
          <a:ln w="9525">
            <a:noFill/>
            <a:miter lim="800000"/>
            <a:headEnd/>
            <a:tailEnd/>
          </a:ln>
          <a:effectLst/>
        </p:spPr>
        <p:txBody>
          <a:bodyPr anchor="ctr">
            <a:spAutoFit/>
          </a:bodyPr>
          <a:lstStyle/>
          <a:p>
            <a:pPr algn="just" eaLnBrk="1" hangingPunct="1">
              <a:defRPr/>
            </a:pPr>
            <a:r>
              <a:rPr lang="en-US" baseline="0">
                <a:effectLst>
                  <a:outerShdw blurRad="38100" dist="38100" dir="2700000" algn="tl">
                    <a:srgbClr val="C0C0C0"/>
                  </a:outerShdw>
                </a:effectLst>
              </a:rPr>
              <a:t>We add one S-box to Example 5.13, as shown in Figure 5.19.</a:t>
            </a:r>
          </a:p>
        </p:txBody>
      </p:sp>
      <p:sp>
        <p:nvSpPr>
          <p:cNvPr id="115725" name="Text Box 12"/>
          <p:cNvSpPr txBox="1">
            <a:spLocks noChangeArrowheads="1"/>
          </p:cNvSpPr>
          <p:nvPr/>
        </p:nvSpPr>
        <p:spPr bwMode="auto">
          <a:xfrm>
            <a:off x="2244725" y="2133600"/>
            <a:ext cx="46132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Figure 5.19  </a:t>
            </a:r>
            <a:r>
              <a:rPr lang="en-US" altLang="en-US" sz="2000" i="1" baseline="0"/>
              <a:t>Diagram for Example 5.14</a:t>
            </a:r>
          </a:p>
        </p:txBody>
      </p:sp>
      <p:pic>
        <p:nvPicPr>
          <p:cNvPr id="115726" name="Picture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888" y="2789238"/>
            <a:ext cx="8062912" cy="3382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8923DFBB-BF5B-4121-AC5D-43E3B4137CF8}" type="slidenum">
              <a:rPr lang="en-US" altLang="en-US" sz="1200" baseline="0" smtClean="0">
                <a:solidFill>
                  <a:schemeClr val="bg2"/>
                </a:solidFill>
                <a:latin typeface="Arial" panose="020B0604020202020204" pitchFamily="34" charset="0"/>
              </a:rPr>
              <a:pPr/>
              <a:t>58</a:t>
            </a:fld>
            <a:endParaRPr lang="en-US" altLang="en-US" sz="1200" baseline="0" smtClean="0">
              <a:solidFill>
                <a:schemeClr val="bg2"/>
              </a:solidFill>
              <a:latin typeface="Arial" panose="020B0604020202020204" pitchFamily="34" charset="0"/>
            </a:endParaRPr>
          </a:p>
        </p:txBody>
      </p:sp>
      <p:sp>
        <p:nvSpPr>
          <p:cNvPr id="117763" name="Text Box 2"/>
          <p:cNvSpPr txBox="1">
            <a:spLocks noChangeArrowheads="1"/>
          </p:cNvSpPr>
          <p:nvPr/>
        </p:nvSpPr>
        <p:spPr bwMode="auto">
          <a:xfrm>
            <a:off x="1143000" y="533400"/>
            <a:ext cx="3546475"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bg1"/>
                </a:solidFill>
              </a:rPr>
              <a:t>Example 5.14   Continued</a:t>
            </a:r>
            <a:endParaRPr lang="en-US" altLang="en-US" sz="2000" i="1" baseline="0">
              <a:solidFill>
                <a:schemeClr val="bg1"/>
              </a:solidFill>
            </a:endParaRPr>
          </a:p>
        </p:txBody>
      </p:sp>
      <p:sp>
        <p:nvSpPr>
          <p:cNvPr id="117764" name="Rectangle 3"/>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7765" name="Rectangle 4"/>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7766" name="Rectangle 5"/>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7767" name="Rectangle 6"/>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7768" name="Rectangle 7"/>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7769" name="Rectangle 8"/>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7770" name="Rectangle 9"/>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7771" name="Text Box 10"/>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5.1.6    </a:t>
            </a:r>
            <a:r>
              <a:rPr lang="en-US" altLang="en-US" sz="3200" i="1" baseline="0"/>
              <a:t>Continued</a:t>
            </a:r>
          </a:p>
        </p:txBody>
      </p:sp>
      <p:sp>
        <p:nvSpPr>
          <p:cNvPr id="1052683" name="Rectangle 11">
            <a:extLst>
              <a:ext uri="{FF2B5EF4-FFF2-40B4-BE49-F238E27FC236}">
                <a16:creationId xmlns:a16="http://schemas.microsoft.com/office/drawing/2014/main" id="{C129B3BF-8E5A-4802-8C35-0150FFF6DB44}"/>
              </a:ext>
            </a:extLst>
          </p:cNvPr>
          <p:cNvSpPr>
            <a:spLocks noChangeArrowheads="1"/>
          </p:cNvSpPr>
          <p:nvPr/>
        </p:nvSpPr>
        <p:spPr bwMode="auto">
          <a:xfrm>
            <a:off x="228600" y="1158875"/>
            <a:ext cx="8229600" cy="822325"/>
          </a:xfrm>
          <a:prstGeom prst="rect">
            <a:avLst/>
          </a:prstGeom>
          <a:noFill/>
          <a:ln w="9525">
            <a:noFill/>
            <a:miter lim="800000"/>
            <a:headEnd/>
            <a:tailEnd/>
          </a:ln>
          <a:effectLst/>
        </p:spPr>
        <p:txBody>
          <a:bodyPr anchor="ctr">
            <a:spAutoFit/>
          </a:bodyPr>
          <a:lstStyle/>
          <a:p>
            <a:pPr algn="just" eaLnBrk="1" hangingPunct="1">
              <a:defRPr/>
            </a:pPr>
            <a:r>
              <a:rPr lang="en-US" baseline="0">
                <a:effectLst>
                  <a:outerShdw blurRad="38100" dist="38100" dir="2700000" algn="tl">
                    <a:srgbClr val="C0C0C0"/>
                  </a:outerShdw>
                </a:effectLst>
              </a:rPr>
              <a:t>Eve now  can create a probabilistic relationship as shone in Table 5.4.</a:t>
            </a:r>
          </a:p>
        </p:txBody>
      </p:sp>
      <p:pic>
        <p:nvPicPr>
          <p:cNvPr id="117773" name="Picture 1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2963" y="3062288"/>
            <a:ext cx="6280150" cy="3643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7774" name="Text Box 15"/>
          <p:cNvSpPr txBox="1">
            <a:spLocks noChangeArrowheads="1"/>
          </p:cNvSpPr>
          <p:nvPr/>
        </p:nvSpPr>
        <p:spPr bwMode="auto">
          <a:xfrm>
            <a:off x="2133600" y="2286000"/>
            <a:ext cx="4121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Table 5.4  </a:t>
            </a:r>
            <a:r>
              <a:rPr lang="en-US" altLang="en-US" sz="2000" i="1" baseline="0"/>
              <a:t>Differential input/output</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A97E60E4-C54E-49F9-9A01-EB3AEEF84222}" type="slidenum">
              <a:rPr lang="en-US" altLang="en-US" sz="1200" baseline="0" smtClean="0">
                <a:solidFill>
                  <a:schemeClr val="bg2"/>
                </a:solidFill>
                <a:latin typeface="Arial" panose="020B0604020202020204" pitchFamily="34" charset="0"/>
              </a:rPr>
              <a:pPr/>
              <a:t>59</a:t>
            </a:fld>
            <a:endParaRPr lang="en-US" altLang="en-US" sz="1200" baseline="0" smtClean="0">
              <a:solidFill>
                <a:schemeClr val="bg2"/>
              </a:solidFill>
              <a:latin typeface="Arial" panose="020B0604020202020204" pitchFamily="34" charset="0"/>
            </a:endParaRPr>
          </a:p>
        </p:txBody>
      </p:sp>
      <p:sp>
        <p:nvSpPr>
          <p:cNvPr id="119811" name="Text Box 2"/>
          <p:cNvSpPr txBox="1">
            <a:spLocks noChangeArrowheads="1"/>
          </p:cNvSpPr>
          <p:nvPr/>
        </p:nvSpPr>
        <p:spPr bwMode="auto">
          <a:xfrm>
            <a:off x="1143000" y="533400"/>
            <a:ext cx="1944688"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bg1"/>
                </a:solidFill>
              </a:rPr>
              <a:t>Example 5.15</a:t>
            </a:r>
            <a:endParaRPr lang="en-US" altLang="en-US" sz="2000" i="1" baseline="0">
              <a:solidFill>
                <a:schemeClr val="bg1"/>
              </a:solidFill>
            </a:endParaRPr>
          </a:p>
        </p:txBody>
      </p:sp>
      <p:sp>
        <p:nvSpPr>
          <p:cNvPr id="119812" name="Rectangle 3"/>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9813" name="Rectangle 4"/>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9814" name="Rectangle 5"/>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9815" name="Rectangle 6"/>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9816" name="Rectangle 7"/>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9817" name="Rectangle 8"/>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9818" name="Rectangle 9"/>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19819" name="Text Box 10"/>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5.1.6    </a:t>
            </a:r>
            <a:r>
              <a:rPr lang="en-US" altLang="en-US" sz="3200" i="1" baseline="0"/>
              <a:t>Continued</a:t>
            </a:r>
          </a:p>
        </p:txBody>
      </p:sp>
      <p:sp>
        <p:nvSpPr>
          <p:cNvPr id="1054731" name="Rectangle 11">
            <a:extLst>
              <a:ext uri="{FF2B5EF4-FFF2-40B4-BE49-F238E27FC236}">
                <a16:creationId xmlns:a16="http://schemas.microsoft.com/office/drawing/2014/main" id="{9F429AB0-4048-476E-B63F-66D4D54EB6C9}"/>
              </a:ext>
            </a:extLst>
          </p:cNvPr>
          <p:cNvSpPr>
            <a:spLocks noChangeArrowheads="1"/>
          </p:cNvSpPr>
          <p:nvPr/>
        </p:nvSpPr>
        <p:spPr bwMode="auto">
          <a:xfrm>
            <a:off x="228600" y="1219200"/>
            <a:ext cx="8229600" cy="822325"/>
          </a:xfrm>
          <a:prstGeom prst="rect">
            <a:avLst/>
          </a:prstGeom>
          <a:noFill/>
          <a:ln w="9525">
            <a:noFill/>
            <a:miter lim="800000"/>
            <a:headEnd/>
            <a:tailEnd/>
          </a:ln>
          <a:effectLst/>
        </p:spPr>
        <p:txBody>
          <a:bodyPr anchor="ctr">
            <a:spAutoFit/>
          </a:bodyPr>
          <a:lstStyle/>
          <a:p>
            <a:pPr algn="just" eaLnBrk="1" hangingPunct="1">
              <a:defRPr/>
            </a:pPr>
            <a:r>
              <a:rPr lang="en-US" baseline="0">
                <a:effectLst>
                  <a:outerShdw blurRad="38100" dist="38100" dir="2700000" algn="tl">
                    <a:srgbClr val="C0C0C0"/>
                  </a:outerShdw>
                </a:effectLst>
              </a:rPr>
              <a:t>The heuristic result of Example 5.14 can create probabilistic information for Eve as shown in Table 5.5. </a:t>
            </a:r>
          </a:p>
        </p:txBody>
      </p:sp>
      <p:sp>
        <p:nvSpPr>
          <p:cNvPr id="119821" name="Text Box 13"/>
          <p:cNvSpPr txBox="1">
            <a:spLocks noChangeArrowheads="1"/>
          </p:cNvSpPr>
          <p:nvPr/>
        </p:nvSpPr>
        <p:spPr bwMode="auto">
          <a:xfrm>
            <a:off x="2133600" y="2209800"/>
            <a:ext cx="46053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Table 5.5  </a:t>
            </a:r>
            <a:r>
              <a:rPr lang="en-US" altLang="en-US" sz="2000" i="1" baseline="0"/>
              <a:t>Differential distribution table</a:t>
            </a:r>
          </a:p>
        </p:txBody>
      </p:sp>
      <p:pic>
        <p:nvPicPr>
          <p:cNvPr id="119822" name="Picture 1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03350" y="2667000"/>
            <a:ext cx="6445250" cy="372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3EF110FD-6E17-4730-9603-A41A9382A66E}" type="slidenum">
              <a:rPr lang="en-US" altLang="en-US" sz="1200" baseline="0" smtClean="0">
                <a:solidFill>
                  <a:schemeClr val="bg2"/>
                </a:solidFill>
                <a:latin typeface="Arial" panose="020B0604020202020204" pitchFamily="34" charset="0"/>
              </a:rPr>
              <a:pPr/>
              <a:t>60</a:t>
            </a:fld>
            <a:endParaRPr lang="en-US" altLang="en-US" sz="1200" baseline="0" smtClean="0">
              <a:solidFill>
                <a:schemeClr val="bg2"/>
              </a:solidFill>
              <a:latin typeface="Arial" panose="020B0604020202020204" pitchFamily="34" charset="0"/>
            </a:endParaRPr>
          </a:p>
        </p:txBody>
      </p:sp>
      <p:sp>
        <p:nvSpPr>
          <p:cNvPr id="121859" name="Text Box 2"/>
          <p:cNvSpPr txBox="1">
            <a:spLocks noChangeArrowheads="1"/>
          </p:cNvSpPr>
          <p:nvPr/>
        </p:nvSpPr>
        <p:spPr bwMode="auto">
          <a:xfrm>
            <a:off x="1143000" y="533400"/>
            <a:ext cx="1944688"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bg1"/>
                </a:solidFill>
              </a:rPr>
              <a:t>Example 5.16</a:t>
            </a:r>
            <a:endParaRPr lang="en-US" altLang="en-US" sz="2000" i="1" baseline="0">
              <a:solidFill>
                <a:schemeClr val="bg1"/>
              </a:solidFill>
            </a:endParaRPr>
          </a:p>
        </p:txBody>
      </p:sp>
      <p:sp>
        <p:nvSpPr>
          <p:cNvPr id="121860" name="Rectangle 3"/>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21861" name="Rectangle 4"/>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21862" name="Rectangle 5"/>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21863" name="Rectangle 6"/>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21864" name="Rectangle 7"/>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21865" name="Rectangle 8"/>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21866" name="Rectangle 9"/>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21867" name="Text Box 10"/>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5.1.6    </a:t>
            </a:r>
            <a:r>
              <a:rPr lang="en-US" altLang="en-US" sz="3200" i="1" baseline="0"/>
              <a:t>Continued</a:t>
            </a:r>
          </a:p>
        </p:txBody>
      </p:sp>
      <p:sp>
        <p:nvSpPr>
          <p:cNvPr id="1056779" name="Rectangle 11">
            <a:extLst>
              <a:ext uri="{FF2B5EF4-FFF2-40B4-BE49-F238E27FC236}">
                <a16:creationId xmlns:a16="http://schemas.microsoft.com/office/drawing/2014/main" id="{BE1216A5-C4C3-45B3-840A-EC879EC56449}"/>
              </a:ext>
            </a:extLst>
          </p:cNvPr>
          <p:cNvSpPr>
            <a:spLocks noChangeArrowheads="1"/>
          </p:cNvSpPr>
          <p:nvPr/>
        </p:nvSpPr>
        <p:spPr bwMode="auto">
          <a:xfrm>
            <a:off x="228600" y="1143000"/>
            <a:ext cx="8229600" cy="2282825"/>
          </a:xfrm>
          <a:prstGeom prst="rect">
            <a:avLst/>
          </a:prstGeom>
          <a:noFill/>
          <a:ln w="9525">
            <a:noFill/>
            <a:miter lim="800000"/>
            <a:headEnd/>
            <a:tailEnd/>
          </a:ln>
          <a:effectLst/>
        </p:spPr>
        <p:txBody>
          <a:bodyPr anchor="ctr">
            <a:spAutoFit/>
          </a:bodyPr>
          <a:lstStyle/>
          <a:p>
            <a:pPr algn="just" eaLnBrk="1" hangingPunct="1">
              <a:defRPr/>
            </a:pPr>
            <a:r>
              <a:rPr lang="en-US" baseline="0">
                <a:effectLst>
                  <a:outerShdw blurRad="38100" dist="38100" dir="2700000" algn="tl">
                    <a:srgbClr val="C0C0C0"/>
                  </a:outerShdw>
                </a:effectLst>
              </a:rPr>
              <a:t>Looking at Table 5.5, Eve knows that if P</a:t>
            </a:r>
            <a:r>
              <a:rPr lang="en-US" baseline="-25000">
                <a:effectLst>
                  <a:outerShdw blurRad="38100" dist="38100" dir="2700000" algn="tl">
                    <a:srgbClr val="C0C0C0"/>
                  </a:outerShdw>
                </a:effectLst>
              </a:rPr>
              <a:t>1</a:t>
            </a:r>
            <a:r>
              <a:rPr lang="en-US" baseline="0">
                <a:effectLst>
                  <a:outerShdw blurRad="38100" dist="38100" dir="2700000" algn="tl">
                    <a:srgbClr val="C0C0C0"/>
                  </a:outerShdw>
                </a:effectLst>
              </a:rPr>
              <a:t> </a:t>
            </a:r>
            <a:r>
              <a:rPr lang="en-US" baseline="0">
                <a:effectLst>
                  <a:outerShdw blurRad="38100" dist="38100" dir="2700000" algn="tl">
                    <a:srgbClr val="C0C0C0"/>
                  </a:outerShdw>
                </a:effectLst>
                <a:latin typeface="Symbol" pitchFamily="18" charset="2"/>
              </a:rPr>
              <a:t>Å</a:t>
            </a:r>
            <a:r>
              <a:rPr lang="en-US" baseline="0">
                <a:effectLst>
                  <a:outerShdw blurRad="38100" dist="38100" dir="2700000" algn="tl">
                    <a:srgbClr val="C0C0C0"/>
                  </a:outerShdw>
                </a:effectLst>
              </a:rPr>
              <a:t> P</a:t>
            </a:r>
            <a:r>
              <a:rPr lang="en-US" baseline="-25000">
                <a:effectLst>
                  <a:outerShdw blurRad="38100" dist="38100" dir="2700000" algn="tl">
                    <a:srgbClr val="C0C0C0"/>
                  </a:outerShdw>
                </a:effectLst>
              </a:rPr>
              <a:t>2</a:t>
            </a:r>
            <a:r>
              <a:rPr lang="en-US" baseline="0">
                <a:effectLst>
                  <a:outerShdw blurRad="38100" dist="38100" dir="2700000" algn="tl">
                    <a:srgbClr val="C0C0C0"/>
                  </a:outerShdw>
                </a:effectLst>
              </a:rPr>
              <a:t> = 001, then C</a:t>
            </a:r>
            <a:r>
              <a:rPr lang="en-US" baseline="-25000">
                <a:effectLst>
                  <a:outerShdw blurRad="38100" dist="38100" dir="2700000" algn="tl">
                    <a:srgbClr val="C0C0C0"/>
                  </a:outerShdw>
                </a:effectLst>
              </a:rPr>
              <a:t>1</a:t>
            </a:r>
            <a:r>
              <a:rPr lang="en-US" baseline="0">
                <a:effectLst>
                  <a:outerShdw blurRad="38100" dist="38100" dir="2700000" algn="tl">
                    <a:srgbClr val="C0C0C0"/>
                  </a:outerShdw>
                </a:effectLst>
              </a:rPr>
              <a:t> </a:t>
            </a:r>
            <a:r>
              <a:rPr lang="en-US" baseline="0">
                <a:effectLst>
                  <a:outerShdw blurRad="38100" dist="38100" dir="2700000" algn="tl">
                    <a:srgbClr val="C0C0C0"/>
                  </a:outerShdw>
                </a:effectLst>
                <a:latin typeface="Symbol" pitchFamily="18" charset="2"/>
              </a:rPr>
              <a:t>Å</a:t>
            </a:r>
            <a:r>
              <a:rPr lang="en-US" baseline="0">
                <a:effectLst>
                  <a:outerShdw blurRad="38100" dist="38100" dir="2700000" algn="tl">
                    <a:srgbClr val="C0C0C0"/>
                  </a:outerShdw>
                </a:effectLst>
              </a:rPr>
              <a:t> C</a:t>
            </a:r>
            <a:r>
              <a:rPr lang="en-US" baseline="-25000">
                <a:effectLst>
                  <a:outerShdw blurRad="38100" dist="38100" dir="2700000" algn="tl">
                    <a:srgbClr val="C0C0C0"/>
                  </a:outerShdw>
                </a:effectLst>
              </a:rPr>
              <a:t>2</a:t>
            </a:r>
            <a:r>
              <a:rPr lang="en-US" baseline="0">
                <a:effectLst>
                  <a:outerShdw blurRad="38100" dist="38100" dir="2700000" algn="tl">
                    <a:srgbClr val="C0C0C0"/>
                  </a:outerShdw>
                </a:effectLst>
              </a:rPr>
              <a:t> = 11 with the probability of 0.50 (50 percent). She tries C</a:t>
            </a:r>
            <a:r>
              <a:rPr lang="en-US" baseline="-25000">
                <a:effectLst>
                  <a:outerShdw blurRad="38100" dist="38100" dir="2700000" algn="tl">
                    <a:srgbClr val="C0C0C0"/>
                  </a:outerShdw>
                </a:effectLst>
              </a:rPr>
              <a:t>1</a:t>
            </a:r>
            <a:r>
              <a:rPr lang="en-US" baseline="0">
                <a:effectLst>
                  <a:outerShdw blurRad="38100" dist="38100" dir="2700000" algn="tl">
                    <a:srgbClr val="C0C0C0"/>
                  </a:outerShdw>
                </a:effectLst>
              </a:rPr>
              <a:t> = 00 and gets P</a:t>
            </a:r>
            <a:r>
              <a:rPr lang="en-US" baseline="-25000">
                <a:effectLst>
                  <a:outerShdw blurRad="38100" dist="38100" dir="2700000" algn="tl">
                    <a:srgbClr val="C0C0C0"/>
                  </a:outerShdw>
                </a:effectLst>
              </a:rPr>
              <a:t>1</a:t>
            </a:r>
            <a:r>
              <a:rPr lang="en-US" baseline="0">
                <a:effectLst>
                  <a:outerShdw blurRad="38100" dist="38100" dir="2700000" algn="tl">
                    <a:srgbClr val="C0C0C0"/>
                  </a:outerShdw>
                </a:effectLst>
              </a:rPr>
              <a:t> = 010 (chosen-ciphertext attack). She also tries C</a:t>
            </a:r>
            <a:r>
              <a:rPr lang="en-US" baseline="-25000">
                <a:effectLst>
                  <a:outerShdw blurRad="38100" dist="38100" dir="2700000" algn="tl">
                    <a:srgbClr val="C0C0C0"/>
                  </a:outerShdw>
                </a:effectLst>
              </a:rPr>
              <a:t>2</a:t>
            </a:r>
            <a:r>
              <a:rPr lang="en-US" baseline="0">
                <a:effectLst>
                  <a:outerShdw blurRad="38100" dist="38100" dir="2700000" algn="tl">
                    <a:srgbClr val="C0C0C0"/>
                  </a:outerShdw>
                </a:effectLst>
              </a:rPr>
              <a:t> = 11 and gets P</a:t>
            </a:r>
            <a:r>
              <a:rPr lang="en-US" baseline="-25000">
                <a:effectLst>
                  <a:outerShdw blurRad="38100" dist="38100" dir="2700000" algn="tl">
                    <a:srgbClr val="C0C0C0"/>
                  </a:outerShdw>
                </a:effectLst>
              </a:rPr>
              <a:t>2</a:t>
            </a:r>
            <a:r>
              <a:rPr lang="en-US" baseline="0">
                <a:effectLst>
                  <a:outerShdw blurRad="38100" dist="38100" dir="2700000" algn="tl">
                    <a:srgbClr val="C0C0C0"/>
                  </a:outerShdw>
                </a:effectLst>
              </a:rPr>
              <a:t> = 011 (another chosen-ciphertext attack). Now she tries to work backward, based on the first pair, P</a:t>
            </a:r>
            <a:r>
              <a:rPr lang="en-US" baseline="-25000">
                <a:effectLst>
                  <a:outerShdw blurRad="38100" dist="38100" dir="2700000" algn="tl">
                    <a:srgbClr val="C0C0C0"/>
                  </a:outerShdw>
                </a:effectLst>
              </a:rPr>
              <a:t>1</a:t>
            </a:r>
            <a:r>
              <a:rPr lang="en-US" baseline="0">
                <a:effectLst>
                  <a:outerShdw blurRad="38100" dist="38100" dir="2700000" algn="tl">
                    <a:srgbClr val="C0C0C0"/>
                  </a:outerShdw>
                </a:effectLst>
              </a:rPr>
              <a:t> and C</a:t>
            </a:r>
            <a:r>
              <a:rPr lang="en-US" baseline="-25000">
                <a:effectLst>
                  <a:outerShdw blurRad="38100" dist="38100" dir="2700000" algn="tl">
                    <a:srgbClr val="C0C0C0"/>
                  </a:outerShdw>
                </a:effectLst>
              </a:rPr>
              <a:t>1</a:t>
            </a:r>
            <a:r>
              <a:rPr lang="en-US" baseline="0">
                <a:effectLst>
                  <a:outerShdw blurRad="38100" dist="38100" dir="2700000" algn="tl">
                    <a:srgbClr val="C0C0C0"/>
                  </a:outerShdw>
                </a:effectLst>
              </a:rPr>
              <a:t>,</a:t>
            </a:r>
          </a:p>
        </p:txBody>
      </p:sp>
      <p:pic>
        <p:nvPicPr>
          <p:cNvPr id="121869" name="Picture 1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9550" y="3581400"/>
            <a:ext cx="862965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1870" name="Picture 1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4572000"/>
            <a:ext cx="8629650" cy="78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56785" name="Rectangle 17">
            <a:extLst>
              <a:ext uri="{FF2B5EF4-FFF2-40B4-BE49-F238E27FC236}">
                <a16:creationId xmlns:a16="http://schemas.microsoft.com/office/drawing/2014/main" id="{5AF66077-F7BE-4234-8868-B2CCF348746A}"/>
              </a:ext>
            </a:extLst>
          </p:cNvPr>
          <p:cNvSpPr>
            <a:spLocks noChangeArrowheads="1"/>
          </p:cNvSpPr>
          <p:nvPr/>
        </p:nvSpPr>
        <p:spPr bwMode="auto">
          <a:xfrm>
            <a:off x="304800" y="5638800"/>
            <a:ext cx="8229600" cy="457200"/>
          </a:xfrm>
          <a:prstGeom prst="rect">
            <a:avLst/>
          </a:prstGeom>
          <a:noFill/>
          <a:ln w="9525">
            <a:noFill/>
            <a:miter lim="800000"/>
            <a:headEnd/>
            <a:tailEnd/>
          </a:ln>
          <a:effectLst/>
        </p:spPr>
        <p:txBody>
          <a:bodyPr anchor="ctr">
            <a:spAutoFit/>
          </a:bodyPr>
          <a:lstStyle/>
          <a:p>
            <a:pPr algn="just" eaLnBrk="1" hangingPunct="1">
              <a:defRPr/>
            </a:pPr>
            <a:r>
              <a:rPr lang="en-US" baseline="0">
                <a:effectLst>
                  <a:outerShdw blurRad="38100" dist="38100" dir="2700000" algn="tl">
                    <a:srgbClr val="C0C0C0"/>
                  </a:outerShdw>
                </a:effectLst>
              </a:rPr>
              <a:t>The two tests confirm that K = 011 or K =101.</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C48D3CBF-2D27-40FD-996E-93B5EF48DDFF}" type="slidenum">
              <a:rPr lang="en-US" altLang="en-US" sz="1200" baseline="0" smtClean="0">
                <a:solidFill>
                  <a:schemeClr val="bg2"/>
                </a:solidFill>
                <a:latin typeface="Arial" panose="020B0604020202020204" pitchFamily="34" charset="0"/>
              </a:rPr>
              <a:pPr/>
              <a:t>61</a:t>
            </a:fld>
            <a:endParaRPr lang="en-US" altLang="en-US" sz="1200" baseline="0" smtClean="0">
              <a:solidFill>
                <a:schemeClr val="bg2"/>
              </a:solidFill>
              <a:latin typeface="Arial" panose="020B0604020202020204" pitchFamily="34" charset="0"/>
            </a:endParaRPr>
          </a:p>
        </p:txBody>
      </p:sp>
      <p:sp>
        <p:nvSpPr>
          <p:cNvPr id="123907" name="Rectangle 3"/>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23908" name="Rectangle 4"/>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23909" name="Rectangle 5"/>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23910" name="Rectangle 6"/>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23911" name="Rectangle 7"/>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23912" name="Rectangle 8"/>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23913" name="Rectangle 9"/>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23914" name="Text Box 10"/>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5.1.6    </a:t>
            </a:r>
            <a:r>
              <a:rPr lang="en-US" altLang="en-US" sz="3200" i="1" baseline="0"/>
              <a:t>Continued</a:t>
            </a:r>
          </a:p>
        </p:txBody>
      </p:sp>
      <p:sp>
        <p:nvSpPr>
          <p:cNvPr id="123915" name="Rectangle 15"/>
          <p:cNvSpPr>
            <a:spLocks noChangeArrowheads="1"/>
          </p:cNvSpPr>
          <p:nvPr/>
        </p:nvSpPr>
        <p:spPr bwMode="auto">
          <a:xfrm>
            <a:off x="457200" y="4800600"/>
            <a:ext cx="8077200" cy="946150"/>
          </a:xfrm>
          <a:prstGeom prst="rect">
            <a:avLst/>
          </a:prstGeom>
          <a:solidFill>
            <a:srgbClr val="99FF33"/>
          </a:solidFill>
          <a:ln>
            <a:noFill/>
          </a:ln>
          <a:extLst>
            <a:ext uri="{91240B29-F687-4F45-9708-019B960494DF}">
              <a14:hiddenLine xmlns:a14="http://schemas.microsoft.com/office/drawing/2010/main" w="76200" algn="ctr">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a:r>
              <a:rPr lang="en-US" altLang="en-US" sz="2800" baseline="0"/>
              <a:t>A more detailed differential cryptanalysis is given in Appendix N.</a:t>
            </a:r>
          </a:p>
        </p:txBody>
      </p:sp>
      <p:grpSp>
        <p:nvGrpSpPr>
          <p:cNvPr id="123916" name="Group 16"/>
          <p:cNvGrpSpPr>
            <a:grpSpLocks/>
          </p:cNvGrpSpPr>
          <p:nvPr/>
        </p:nvGrpSpPr>
        <p:grpSpPr bwMode="auto">
          <a:xfrm>
            <a:off x="457200" y="4114800"/>
            <a:ext cx="1143000" cy="566738"/>
            <a:chOff x="1200" y="1248"/>
            <a:chExt cx="720" cy="357"/>
          </a:xfrm>
        </p:grpSpPr>
        <p:pic>
          <p:nvPicPr>
            <p:cNvPr id="123925" name="Picture 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0" y="1248"/>
              <a:ext cx="720" cy="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926" name="Text Box 18"/>
            <p:cNvSpPr txBox="1">
              <a:spLocks noChangeArrowheads="1"/>
            </p:cNvSpPr>
            <p:nvPr/>
          </p:nvSpPr>
          <p:spPr bwMode="auto">
            <a:xfrm>
              <a:off x="1284" y="1248"/>
              <a:ext cx="55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2800" i="1" baseline="0">
                  <a:solidFill>
                    <a:schemeClr val="hlink"/>
                  </a:solidFill>
                </a:rPr>
                <a:t>Note</a:t>
              </a:r>
            </a:p>
          </p:txBody>
        </p:sp>
      </p:grpSp>
      <p:sp>
        <p:nvSpPr>
          <p:cNvPr id="1058835" name="Line 19">
            <a:extLst>
              <a:ext uri="{FF2B5EF4-FFF2-40B4-BE49-F238E27FC236}">
                <a16:creationId xmlns:a16="http://schemas.microsoft.com/office/drawing/2014/main" id="{44FC784B-17F9-445F-83C4-F96B1DBABAC2}"/>
              </a:ext>
            </a:extLst>
          </p:cNvPr>
          <p:cNvSpPr>
            <a:spLocks noChangeShapeType="1"/>
          </p:cNvSpPr>
          <p:nvPr/>
        </p:nvSpPr>
        <p:spPr bwMode="auto">
          <a:xfrm>
            <a:off x="457200" y="4724400"/>
            <a:ext cx="8153400" cy="0"/>
          </a:xfrm>
          <a:prstGeom prst="line">
            <a:avLst/>
          </a:prstGeom>
          <a:noFill/>
          <a:ln w="76200">
            <a:solidFill>
              <a:srgbClr val="009900"/>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
        <p:nvSpPr>
          <p:cNvPr id="1058836" name="Line 20">
            <a:extLst>
              <a:ext uri="{FF2B5EF4-FFF2-40B4-BE49-F238E27FC236}">
                <a16:creationId xmlns:a16="http://schemas.microsoft.com/office/drawing/2014/main" id="{FDC0B9E6-4A1E-476E-8E5A-CDEF3D09F636}"/>
              </a:ext>
            </a:extLst>
          </p:cNvPr>
          <p:cNvSpPr>
            <a:spLocks noChangeShapeType="1"/>
          </p:cNvSpPr>
          <p:nvPr/>
        </p:nvSpPr>
        <p:spPr bwMode="auto">
          <a:xfrm>
            <a:off x="457200" y="5867400"/>
            <a:ext cx="8153400" cy="0"/>
          </a:xfrm>
          <a:prstGeom prst="line">
            <a:avLst/>
          </a:prstGeom>
          <a:noFill/>
          <a:ln w="76200">
            <a:solidFill>
              <a:srgbClr val="009900"/>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
        <p:nvSpPr>
          <p:cNvPr id="123919" name="Rectangle 21"/>
          <p:cNvSpPr>
            <a:spLocks noChangeArrowheads="1"/>
          </p:cNvSpPr>
          <p:nvPr/>
        </p:nvSpPr>
        <p:spPr bwMode="auto">
          <a:xfrm>
            <a:off x="533400" y="1905000"/>
            <a:ext cx="8077200" cy="1373188"/>
          </a:xfrm>
          <a:prstGeom prst="rect">
            <a:avLst/>
          </a:prstGeom>
          <a:solidFill>
            <a:srgbClr val="99FF33"/>
          </a:solidFill>
          <a:ln>
            <a:noFill/>
          </a:ln>
          <a:extLst>
            <a:ext uri="{91240B29-F687-4F45-9708-019B960494DF}">
              <a14:hiddenLine xmlns:a14="http://schemas.microsoft.com/office/drawing/2010/main" w="76200" algn="ctr">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a:r>
              <a:rPr lang="en-US" altLang="en-US" sz="2800" baseline="0"/>
              <a:t>Differential cryptanalysis is based on a nonuniform differential distribution table of the S-boxes in a block cipher.</a:t>
            </a:r>
          </a:p>
        </p:txBody>
      </p:sp>
      <p:grpSp>
        <p:nvGrpSpPr>
          <p:cNvPr id="123920" name="Group 22"/>
          <p:cNvGrpSpPr>
            <a:grpSpLocks/>
          </p:cNvGrpSpPr>
          <p:nvPr/>
        </p:nvGrpSpPr>
        <p:grpSpPr bwMode="auto">
          <a:xfrm>
            <a:off x="533400" y="1219200"/>
            <a:ext cx="1143000" cy="566738"/>
            <a:chOff x="1200" y="1248"/>
            <a:chExt cx="720" cy="357"/>
          </a:xfrm>
        </p:grpSpPr>
        <p:pic>
          <p:nvPicPr>
            <p:cNvPr id="123923" name="Picture 2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0" y="1248"/>
              <a:ext cx="720" cy="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924" name="Text Box 24"/>
            <p:cNvSpPr txBox="1">
              <a:spLocks noChangeArrowheads="1"/>
            </p:cNvSpPr>
            <p:nvPr/>
          </p:nvSpPr>
          <p:spPr bwMode="auto">
            <a:xfrm>
              <a:off x="1284" y="1248"/>
              <a:ext cx="55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2800" i="1" baseline="0">
                  <a:solidFill>
                    <a:schemeClr val="hlink"/>
                  </a:solidFill>
                </a:rPr>
                <a:t>Note</a:t>
              </a:r>
            </a:p>
          </p:txBody>
        </p:sp>
      </p:grpSp>
      <p:sp>
        <p:nvSpPr>
          <p:cNvPr id="1058841" name="Line 25">
            <a:extLst>
              <a:ext uri="{FF2B5EF4-FFF2-40B4-BE49-F238E27FC236}">
                <a16:creationId xmlns:a16="http://schemas.microsoft.com/office/drawing/2014/main" id="{BAEED10D-D350-4AB7-8102-5348D37D279E}"/>
              </a:ext>
            </a:extLst>
          </p:cNvPr>
          <p:cNvSpPr>
            <a:spLocks noChangeShapeType="1"/>
          </p:cNvSpPr>
          <p:nvPr/>
        </p:nvSpPr>
        <p:spPr bwMode="auto">
          <a:xfrm>
            <a:off x="533400" y="1828800"/>
            <a:ext cx="8153400" cy="0"/>
          </a:xfrm>
          <a:prstGeom prst="line">
            <a:avLst/>
          </a:prstGeom>
          <a:noFill/>
          <a:ln w="76200">
            <a:solidFill>
              <a:srgbClr val="009900"/>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
        <p:nvSpPr>
          <p:cNvPr id="1058842" name="Line 26">
            <a:extLst>
              <a:ext uri="{FF2B5EF4-FFF2-40B4-BE49-F238E27FC236}">
                <a16:creationId xmlns:a16="http://schemas.microsoft.com/office/drawing/2014/main" id="{8118F46C-AF4C-4377-9634-64FA3C8DDEAD}"/>
              </a:ext>
            </a:extLst>
          </p:cNvPr>
          <p:cNvSpPr>
            <a:spLocks noChangeShapeType="1"/>
          </p:cNvSpPr>
          <p:nvPr/>
        </p:nvSpPr>
        <p:spPr bwMode="auto">
          <a:xfrm>
            <a:off x="533400" y="3352800"/>
            <a:ext cx="8153400" cy="0"/>
          </a:xfrm>
          <a:prstGeom prst="line">
            <a:avLst/>
          </a:prstGeom>
          <a:noFill/>
          <a:ln w="76200">
            <a:solidFill>
              <a:srgbClr val="009900"/>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2A1CB14D-7F99-4FCB-B7BE-B845452A0209}" type="slidenum">
              <a:rPr lang="en-US" altLang="en-US" sz="1200" baseline="0" smtClean="0">
                <a:solidFill>
                  <a:schemeClr val="bg2"/>
                </a:solidFill>
                <a:latin typeface="Arial" panose="020B0604020202020204" pitchFamily="34" charset="0"/>
              </a:rPr>
              <a:pPr/>
              <a:t>62</a:t>
            </a:fld>
            <a:endParaRPr lang="en-US" altLang="en-US" sz="1200" baseline="0" smtClean="0">
              <a:solidFill>
                <a:schemeClr val="bg2"/>
              </a:solidFill>
              <a:latin typeface="Arial" panose="020B0604020202020204" pitchFamily="34" charset="0"/>
            </a:endParaRPr>
          </a:p>
        </p:txBody>
      </p:sp>
      <p:sp>
        <p:nvSpPr>
          <p:cNvPr id="125955" name="Rectangle 2"/>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25956" name="Rectangle 3"/>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25957" name="Rectangle 4"/>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25958" name="Rectangle 5"/>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25959" name="Rectangle 6"/>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25960" name="Rectangle 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25961" name="Rectangle 8"/>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25962" name="Rectangle 9"/>
          <p:cNvSpPr>
            <a:spLocks noChangeArrowheads="1"/>
          </p:cNvSpPr>
          <p:nvPr/>
        </p:nvSpPr>
        <p:spPr bwMode="auto">
          <a:xfrm>
            <a:off x="228600" y="1123950"/>
            <a:ext cx="8686800" cy="13731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i="1" baseline="0">
                <a:solidFill>
                  <a:schemeClr val="folHlink"/>
                </a:solidFill>
              </a:rPr>
              <a:t>Linear Cryptanalysis</a:t>
            </a:r>
          </a:p>
          <a:p>
            <a:pPr algn="just"/>
            <a:r>
              <a:rPr lang="en-US" altLang="en-US" sz="2800" i="1" baseline="0"/>
              <a:t>Linear cryptanalysis was presented by Mitsuru Matsui in 1993. The analysis uses known plaintext attacks. </a:t>
            </a:r>
          </a:p>
        </p:txBody>
      </p:sp>
      <p:sp>
        <p:nvSpPr>
          <p:cNvPr id="125963" name="Text Box 10"/>
          <p:cNvSpPr txBox="1">
            <a:spLocks noChangeArrowheads="1"/>
          </p:cNvSpPr>
          <p:nvPr/>
        </p:nvSpPr>
        <p:spPr bwMode="auto">
          <a:xfrm>
            <a:off x="1143000" y="0"/>
            <a:ext cx="29606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5.1.6  </a:t>
            </a:r>
            <a:r>
              <a:rPr lang="en-US" altLang="en-US" sz="3200" i="1" baseline="0"/>
              <a:t>Continued</a:t>
            </a: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2D678650-1BD9-4F1F-B9B3-83CB003F6E2C}" type="slidenum">
              <a:rPr lang="en-US" altLang="en-US" sz="1200" baseline="0" smtClean="0">
                <a:solidFill>
                  <a:schemeClr val="bg2"/>
                </a:solidFill>
                <a:latin typeface="Arial" panose="020B0604020202020204" pitchFamily="34" charset="0"/>
              </a:rPr>
              <a:pPr/>
              <a:t>63</a:t>
            </a:fld>
            <a:endParaRPr lang="en-US" altLang="en-US" sz="1200" baseline="0" smtClean="0">
              <a:solidFill>
                <a:schemeClr val="bg2"/>
              </a:solidFill>
              <a:latin typeface="Arial" panose="020B0604020202020204" pitchFamily="34" charset="0"/>
            </a:endParaRPr>
          </a:p>
        </p:txBody>
      </p:sp>
      <p:sp>
        <p:nvSpPr>
          <p:cNvPr id="128003" name="Text Box 4"/>
          <p:cNvSpPr txBox="1">
            <a:spLocks noChangeArrowheads="1"/>
          </p:cNvSpPr>
          <p:nvPr/>
        </p:nvSpPr>
        <p:spPr bwMode="auto">
          <a:xfrm>
            <a:off x="1171575" y="609600"/>
            <a:ext cx="54991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Figure 5.20  </a:t>
            </a:r>
            <a:r>
              <a:rPr lang="en-US" altLang="en-US" sz="2000" i="1" baseline="0"/>
              <a:t>A simple cipher with a linear S-box</a:t>
            </a:r>
          </a:p>
        </p:txBody>
      </p:sp>
      <p:sp>
        <p:nvSpPr>
          <p:cNvPr id="128004" name="Rectangle 8"/>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28005" name="Rectangle 9"/>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28006" name="Rectangle 10"/>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28007" name="Rectangle 11"/>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28008" name="Rectangle 12"/>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28009" name="Rectangle 13"/>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28010" name="Rectangle 14"/>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28011" name="Text Box 15"/>
          <p:cNvSpPr txBox="1">
            <a:spLocks noChangeArrowheads="1"/>
          </p:cNvSpPr>
          <p:nvPr/>
        </p:nvSpPr>
        <p:spPr bwMode="auto">
          <a:xfrm>
            <a:off x="990600" y="-46038"/>
            <a:ext cx="29606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5.1.6  </a:t>
            </a:r>
            <a:r>
              <a:rPr lang="en-US" altLang="en-US" sz="3200" i="1" baseline="0"/>
              <a:t>Continued</a:t>
            </a:r>
          </a:p>
        </p:txBody>
      </p:sp>
      <p:pic>
        <p:nvPicPr>
          <p:cNvPr id="128012" name="Picture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0375" y="1838325"/>
            <a:ext cx="6042025" cy="357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68FDE32B-F999-46FE-A936-5BF9138EA0A3}" type="slidenum">
              <a:rPr lang="en-US" altLang="en-US" sz="1200" baseline="0" smtClean="0">
                <a:solidFill>
                  <a:schemeClr val="bg2"/>
                </a:solidFill>
                <a:latin typeface="Arial" panose="020B0604020202020204" pitchFamily="34" charset="0"/>
              </a:rPr>
              <a:pPr/>
              <a:t>64</a:t>
            </a:fld>
            <a:endParaRPr lang="en-US" altLang="en-US" sz="1200" baseline="0" smtClean="0">
              <a:solidFill>
                <a:schemeClr val="bg2"/>
              </a:solidFill>
              <a:latin typeface="Arial" panose="020B0604020202020204" pitchFamily="34" charset="0"/>
            </a:endParaRPr>
          </a:p>
        </p:txBody>
      </p:sp>
      <p:sp>
        <p:nvSpPr>
          <p:cNvPr id="130051" name="Rectangle 4"/>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30052" name="Rectangle 5"/>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30053" name="Rectangle 6"/>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30054" name="Rectangle 7"/>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30055" name="Rectangle 8"/>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30056" name="Rectangle 9"/>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30057" name="Rectangle 10"/>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30058" name="Text Box 11"/>
          <p:cNvSpPr txBox="1">
            <a:spLocks noChangeArrowheads="1"/>
          </p:cNvSpPr>
          <p:nvPr/>
        </p:nvSpPr>
        <p:spPr bwMode="auto">
          <a:xfrm>
            <a:off x="990600" y="-46038"/>
            <a:ext cx="29606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5.1.6  </a:t>
            </a:r>
            <a:r>
              <a:rPr lang="en-US" altLang="en-US" sz="3200" i="1" baseline="0"/>
              <a:t>Continued</a:t>
            </a:r>
          </a:p>
        </p:txBody>
      </p:sp>
      <p:pic>
        <p:nvPicPr>
          <p:cNvPr id="130059"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1081088"/>
            <a:ext cx="6472238" cy="169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0060" name="Rectangle 13"/>
          <p:cNvSpPr>
            <a:spLocks noChangeArrowheads="1"/>
          </p:cNvSpPr>
          <p:nvPr/>
        </p:nvSpPr>
        <p:spPr bwMode="auto">
          <a:xfrm>
            <a:off x="228600" y="2819400"/>
            <a:ext cx="8686800" cy="5191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i="1" baseline="0"/>
              <a:t>Solving for three unknowns, we get.</a:t>
            </a:r>
          </a:p>
        </p:txBody>
      </p:sp>
      <p:pic>
        <p:nvPicPr>
          <p:cNvPr id="130061"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63650" y="3429000"/>
            <a:ext cx="5292725"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0062" name="Rectangle 15"/>
          <p:cNvSpPr>
            <a:spLocks noChangeArrowheads="1"/>
          </p:cNvSpPr>
          <p:nvPr/>
        </p:nvSpPr>
        <p:spPr bwMode="auto">
          <a:xfrm>
            <a:off x="381000" y="5424488"/>
            <a:ext cx="8686800" cy="9461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i="1" baseline="0"/>
              <a:t>This means that three known-plaintext attacks can find the values of k</a:t>
            </a:r>
            <a:r>
              <a:rPr lang="en-US" altLang="en-US" sz="2800" i="1" baseline="-25000"/>
              <a:t>0</a:t>
            </a:r>
            <a:r>
              <a:rPr lang="en-US" altLang="en-US" sz="2800" i="1" baseline="0"/>
              <a:t>, k</a:t>
            </a:r>
            <a:r>
              <a:rPr lang="en-US" altLang="en-US" sz="2800" i="1" baseline="-25000"/>
              <a:t>1</a:t>
            </a:r>
            <a:r>
              <a:rPr lang="en-US" altLang="en-US" sz="2800" i="1" baseline="0"/>
              <a:t>, and k</a:t>
            </a:r>
            <a:r>
              <a:rPr lang="en-US" altLang="en-US" sz="2800" i="1" baseline="-25000"/>
              <a:t>2 </a:t>
            </a:r>
            <a:r>
              <a:rPr lang="en-US" altLang="en-US" sz="2800" i="1" baseline="0"/>
              <a:t>.</a:t>
            </a: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9FA2EF13-540B-4C4A-BD90-FDFDC632280F}" type="slidenum">
              <a:rPr lang="en-US" altLang="en-US" sz="1200" baseline="0" smtClean="0">
                <a:solidFill>
                  <a:schemeClr val="bg2"/>
                </a:solidFill>
                <a:latin typeface="Arial" panose="020B0604020202020204" pitchFamily="34" charset="0"/>
              </a:rPr>
              <a:pPr/>
              <a:t>65</a:t>
            </a:fld>
            <a:endParaRPr lang="en-US" altLang="en-US" sz="1200" baseline="0" smtClean="0">
              <a:solidFill>
                <a:schemeClr val="bg2"/>
              </a:solidFill>
              <a:latin typeface="Arial" panose="020B0604020202020204" pitchFamily="34" charset="0"/>
            </a:endParaRPr>
          </a:p>
        </p:txBody>
      </p:sp>
      <p:sp>
        <p:nvSpPr>
          <p:cNvPr id="132099" name="Rectangle 2"/>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32100" name="Rectangle 3"/>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32101" name="Rectangle 4"/>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32102" name="Rectangle 5"/>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32103" name="Rectangle 6"/>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32104" name="Rectangle 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32105" name="Rectangle 8"/>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32106" name="Text Box 9"/>
          <p:cNvSpPr txBox="1">
            <a:spLocks noChangeArrowheads="1"/>
          </p:cNvSpPr>
          <p:nvPr/>
        </p:nvSpPr>
        <p:spPr bwMode="auto">
          <a:xfrm>
            <a:off x="990600" y="-46038"/>
            <a:ext cx="29606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5.1.6  </a:t>
            </a:r>
            <a:r>
              <a:rPr lang="en-US" altLang="en-US" sz="3200" i="1" baseline="0"/>
              <a:t>Continued</a:t>
            </a:r>
          </a:p>
        </p:txBody>
      </p:sp>
      <p:sp>
        <p:nvSpPr>
          <p:cNvPr id="132107" name="Rectangle 11"/>
          <p:cNvSpPr>
            <a:spLocks noChangeArrowheads="1"/>
          </p:cNvSpPr>
          <p:nvPr/>
        </p:nvSpPr>
        <p:spPr bwMode="auto">
          <a:xfrm>
            <a:off x="228600" y="914400"/>
            <a:ext cx="8686800" cy="13731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i="1" baseline="0"/>
              <a:t>In some modern block ciphers, it may happen that some</a:t>
            </a:r>
          </a:p>
          <a:p>
            <a:pPr algn="just"/>
            <a:r>
              <a:rPr lang="en-US" altLang="en-US" sz="2800" i="1" baseline="0"/>
              <a:t>S-boxes are not totally nonlinear; they can be approximated, probabilistically, by some linear functions. </a:t>
            </a:r>
          </a:p>
        </p:txBody>
      </p:sp>
      <p:pic>
        <p:nvPicPr>
          <p:cNvPr id="132108"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3588" y="2844800"/>
            <a:ext cx="75422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2109" name="Rectangle 15"/>
          <p:cNvSpPr>
            <a:spLocks noChangeArrowheads="1"/>
          </p:cNvSpPr>
          <p:nvPr/>
        </p:nvSpPr>
        <p:spPr bwMode="auto">
          <a:xfrm>
            <a:off x="304800" y="3505200"/>
            <a:ext cx="8686800" cy="5191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i="1" baseline="0"/>
              <a:t>where 1 ≤ x ≤ m, 1 ≤ y ≤ n, and 1 ≤ z ≤ n. </a:t>
            </a:r>
          </a:p>
        </p:txBody>
      </p:sp>
      <p:sp>
        <p:nvSpPr>
          <p:cNvPr id="132110" name="Rectangle 16"/>
          <p:cNvSpPr>
            <a:spLocks noChangeArrowheads="1"/>
          </p:cNvSpPr>
          <p:nvPr/>
        </p:nvSpPr>
        <p:spPr bwMode="auto">
          <a:xfrm>
            <a:off x="457200" y="5105400"/>
            <a:ext cx="8077200" cy="946150"/>
          </a:xfrm>
          <a:prstGeom prst="rect">
            <a:avLst/>
          </a:prstGeom>
          <a:solidFill>
            <a:srgbClr val="99FF33"/>
          </a:solidFill>
          <a:ln>
            <a:noFill/>
          </a:ln>
          <a:extLst>
            <a:ext uri="{91240B29-F687-4F45-9708-019B960494DF}">
              <a14:hiddenLine xmlns:a14="http://schemas.microsoft.com/office/drawing/2010/main" w="76200" algn="ctr">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a:r>
              <a:rPr lang="en-US" altLang="en-US" sz="2800" baseline="0"/>
              <a:t>A more detailed linear cryptanalysis is given in Appendix N.</a:t>
            </a:r>
          </a:p>
        </p:txBody>
      </p:sp>
      <p:grpSp>
        <p:nvGrpSpPr>
          <p:cNvPr id="132111" name="Group 17"/>
          <p:cNvGrpSpPr>
            <a:grpSpLocks/>
          </p:cNvGrpSpPr>
          <p:nvPr/>
        </p:nvGrpSpPr>
        <p:grpSpPr bwMode="auto">
          <a:xfrm>
            <a:off x="457200" y="4419600"/>
            <a:ext cx="1143000" cy="566738"/>
            <a:chOff x="1200" y="1248"/>
            <a:chExt cx="720" cy="357"/>
          </a:xfrm>
        </p:grpSpPr>
        <p:pic>
          <p:nvPicPr>
            <p:cNvPr id="132114" name="Picture 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0" y="1248"/>
              <a:ext cx="720" cy="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2115" name="Text Box 19"/>
            <p:cNvSpPr txBox="1">
              <a:spLocks noChangeArrowheads="1"/>
            </p:cNvSpPr>
            <p:nvPr/>
          </p:nvSpPr>
          <p:spPr bwMode="auto">
            <a:xfrm>
              <a:off x="1284" y="1248"/>
              <a:ext cx="55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2800" i="1" baseline="0">
                  <a:solidFill>
                    <a:schemeClr val="hlink"/>
                  </a:solidFill>
                </a:rPr>
                <a:t>Note</a:t>
              </a:r>
            </a:p>
          </p:txBody>
        </p:sp>
      </p:grpSp>
      <p:sp>
        <p:nvSpPr>
          <p:cNvPr id="1064980" name="Line 20">
            <a:extLst>
              <a:ext uri="{FF2B5EF4-FFF2-40B4-BE49-F238E27FC236}">
                <a16:creationId xmlns:a16="http://schemas.microsoft.com/office/drawing/2014/main" id="{0203918C-50EA-4847-A4BE-9DD6E26B5553}"/>
              </a:ext>
            </a:extLst>
          </p:cNvPr>
          <p:cNvSpPr>
            <a:spLocks noChangeShapeType="1"/>
          </p:cNvSpPr>
          <p:nvPr/>
        </p:nvSpPr>
        <p:spPr bwMode="auto">
          <a:xfrm>
            <a:off x="457200" y="5029200"/>
            <a:ext cx="8153400" cy="0"/>
          </a:xfrm>
          <a:prstGeom prst="line">
            <a:avLst/>
          </a:prstGeom>
          <a:noFill/>
          <a:ln w="76200">
            <a:solidFill>
              <a:srgbClr val="009900"/>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
        <p:nvSpPr>
          <p:cNvPr id="1064981" name="Line 21">
            <a:extLst>
              <a:ext uri="{FF2B5EF4-FFF2-40B4-BE49-F238E27FC236}">
                <a16:creationId xmlns:a16="http://schemas.microsoft.com/office/drawing/2014/main" id="{A324BDA8-2AD3-4564-8993-44EAC1F9DD2B}"/>
              </a:ext>
            </a:extLst>
          </p:cNvPr>
          <p:cNvSpPr>
            <a:spLocks noChangeShapeType="1"/>
          </p:cNvSpPr>
          <p:nvPr/>
        </p:nvSpPr>
        <p:spPr bwMode="auto">
          <a:xfrm>
            <a:off x="457200" y="6172200"/>
            <a:ext cx="8153400" cy="0"/>
          </a:xfrm>
          <a:prstGeom prst="line">
            <a:avLst/>
          </a:prstGeom>
          <a:noFill/>
          <a:ln w="76200">
            <a:solidFill>
              <a:srgbClr val="009900"/>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4146"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99062064-C65D-4803-A9E7-3EC52AC8AFD5}" type="slidenum">
              <a:rPr lang="en-US" altLang="en-US" sz="1200" baseline="0" smtClean="0">
                <a:solidFill>
                  <a:schemeClr val="bg2"/>
                </a:solidFill>
                <a:latin typeface="Arial" panose="020B0604020202020204" pitchFamily="34" charset="0"/>
              </a:rPr>
              <a:pPr/>
              <a:t>66</a:t>
            </a:fld>
            <a:endParaRPr lang="en-US" altLang="en-US" sz="1200" baseline="0" smtClean="0">
              <a:solidFill>
                <a:schemeClr val="bg2"/>
              </a:solidFill>
              <a:latin typeface="Arial" panose="020B0604020202020204" pitchFamily="34" charset="0"/>
            </a:endParaRPr>
          </a:p>
        </p:txBody>
      </p:sp>
      <p:sp>
        <p:nvSpPr>
          <p:cNvPr id="878594" name="Rectangle 2">
            <a:extLst>
              <a:ext uri="{FF2B5EF4-FFF2-40B4-BE49-F238E27FC236}">
                <a16:creationId xmlns:a16="http://schemas.microsoft.com/office/drawing/2014/main" id="{545E324E-1BF1-45FD-9BE4-4F15C915A4BD}"/>
              </a:ext>
            </a:extLst>
          </p:cNvPr>
          <p:cNvSpPr>
            <a:spLocks noChangeArrowheads="1"/>
          </p:cNvSpPr>
          <p:nvPr/>
        </p:nvSpPr>
        <p:spPr bwMode="auto">
          <a:xfrm>
            <a:off x="0" y="0"/>
            <a:ext cx="9144000" cy="1371600"/>
          </a:xfrm>
          <a:prstGeom prst="rect">
            <a:avLst/>
          </a:prstGeom>
          <a:solidFill>
            <a:srgbClr val="33CCFF"/>
          </a:solidFill>
          <a:ln w="9525">
            <a:solidFill>
              <a:schemeClr val="tx1"/>
            </a:solidFill>
            <a:miter lim="800000"/>
            <a:headEnd/>
            <a:tailEnd/>
          </a:ln>
          <a:effectLst/>
        </p:spPr>
        <p:txBody>
          <a:bodyPr wrap="none" anchor="ctr"/>
          <a:lstStyle/>
          <a:p>
            <a:pPr algn="ctr">
              <a:defRPr/>
            </a:pPr>
            <a:endParaRPr lang="en-US" sz="3200" baseline="0">
              <a:effectLst>
                <a:outerShdw blurRad="38100" dist="38100" dir="2700000" algn="tl">
                  <a:srgbClr val="FFFFFF"/>
                </a:outerShdw>
              </a:effectLst>
            </a:endParaRPr>
          </a:p>
        </p:txBody>
      </p:sp>
      <p:sp>
        <p:nvSpPr>
          <p:cNvPr id="878595" name="Text Box 3">
            <a:extLst>
              <a:ext uri="{FF2B5EF4-FFF2-40B4-BE49-F238E27FC236}">
                <a16:creationId xmlns:a16="http://schemas.microsoft.com/office/drawing/2014/main" id="{FA92ABFB-0FA4-4C82-AFFF-8B4029C0A569}"/>
              </a:ext>
            </a:extLst>
          </p:cNvPr>
          <p:cNvSpPr txBox="1">
            <a:spLocks noChangeArrowheads="1"/>
          </p:cNvSpPr>
          <p:nvPr/>
        </p:nvSpPr>
        <p:spPr bwMode="auto">
          <a:xfrm>
            <a:off x="228600" y="406400"/>
            <a:ext cx="6632575" cy="579438"/>
          </a:xfrm>
          <a:prstGeom prst="rect">
            <a:avLst/>
          </a:prstGeom>
          <a:noFill/>
          <a:ln w="9525">
            <a:noFill/>
            <a:miter lim="800000"/>
            <a:headEnd/>
            <a:tailEnd/>
          </a:ln>
          <a:effectLst/>
        </p:spPr>
        <p:txBody>
          <a:bodyPr wrap="none">
            <a:spAutoFit/>
          </a:bodyPr>
          <a:lstStyle/>
          <a:p>
            <a:pPr>
              <a:defRPr/>
            </a:pPr>
            <a:r>
              <a:rPr lang="en-US" sz="3200" baseline="0">
                <a:effectLst>
                  <a:outerShdw blurRad="38100" dist="38100" dir="2700000" algn="tl">
                    <a:srgbClr val="C0C0C0"/>
                  </a:outerShdw>
                </a:effectLst>
                <a:latin typeface="Times" pitchFamily="18" charset="0"/>
              </a:rPr>
              <a:t>5-2   MODERN STREAM CIPHERS</a:t>
            </a:r>
          </a:p>
        </p:txBody>
      </p:sp>
      <p:sp>
        <p:nvSpPr>
          <p:cNvPr id="134149" name="Text Box 4"/>
          <p:cNvSpPr txBox="1">
            <a:spLocks noChangeArrowheads="1"/>
          </p:cNvSpPr>
          <p:nvPr/>
        </p:nvSpPr>
        <p:spPr bwMode="auto">
          <a:xfrm>
            <a:off x="8229600" y="6400800"/>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endParaRPr lang="en-US" altLang="en-US" sz="1800" baseline="0"/>
          </a:p>
        </p:txBody>
      </p:sp>
      <p:sp>
        <p:nvSpPr>
          <p:cNvPr id="878597" name="Rectangle 5">
            <a:extLst>
              <a:ext uri="{FF2B5EF4-FFF2-40B4-BE49-F238E27FC236}">
                <a16:creationId xmlns:a16="http://schemas.microsoft.com/office/drawing/2014/main" id="{F19985FA-E8EE-48E8-8906-E2060493BD70}"/>
              </a:ext>
            </a:extLst>
          </p:cNvPr>
          <p:cNvSpPr>
            <a:spLocks noChangeArrowheads="1"/>
          </p:cNvSpPr>
          <p:nvPr/>
        </p:nvSpPr>
        <p:spPr bwMode="auto">
          <a:xfrm>
            <a:off x="228600" y="1595438"/>
            <a:ext cx="8229600" cy="2227262"/>
          </a:xfrm>
          <a:prstGeom prst="rect">
            <a:avLst/>
          </a:prstGeom>
          <a:noFill/>
          <a:ln w="9525">
            <a:noFill/>
            <a:miter lim="800000"/>
            <a:headEnd/>
            <a:tailEnd/>
          </a:ln>
          <a:effectLst/>
        </p:spPr>
        <p:txBody>
          <a:bodyPr anchor="ctr">
            <a:spAutoFit/>
          </a:bodyPr>
          <a:lstStyle/>
          <a:p>
            <a:pPr algn="just" eaLnBrk="1" hangingPunct="1">
              <a:defRPr/>
            </a:pPr>
            <a:r>
              <a:rPr lang="en-US" sz="2800" i="1" baseline="0">
                <a:effectLst>
                  <a:outerShdw blurRad="38100" dist="38100" dir="2700000" algn="tl">
                    <a:srgbClr val="C0C0C0"/>
                  </a:outerShdw>
                </a:effectLst>
              </a:rPr>
              <a:t>In a modern stream cipher, encryption and decryption</a:t>
            </a:r>
          </a:p>
          <a:p>
            <a:pPr algn="just" eaLnBrk="1" hangingPunct="1">
              <a:defRPr/>
            </a:pPr>
            <a:r>
              <a:rPr lang="en-US" sz="2800" i="1" baseline="0">
                <a:effectLst>
                  <a:outerShdw blurRad="38100" dist="38100" dir="2700000" algn="tl">
                    <a:srgbClr val="C0C0C0"/>
                  </a:outerShdw>
                </a:effectLst>
              </a:rPr>
              <a:t>are done r bits at a time. We have a plaintext bit stream P = p</a:t>
            </a:r>
            <a:r>
              <a:rPr lang="en-US" sz="2800" i="1" baseline="-25000">
                <a:effectLst>
                  <a:outerShdw blurRad="38100" dist="38100" dir="2700000" algn="tl">
                    <a:srgbClr val="C0C0C0"/>
                  </a:outerShdw>
                </a:effectLst>
              </a:rPr>
              <a:t>n</a:t>
            </a:r>
            <a:r>
              <a:rPr lang="en-US" sz="2800" i="1" baseline="0">
                <a:effectLst>
                  <a:outerShdw blurRad="38100" dist="38100" dir="2700000" algn="tl">
                    <a:srgbClr val="C0C0C0"/>
                  </a:outerShdw>
                </a:effectLst>
              </a:rPr>
              <a:t>…p</a:t>
            </a:r>
            <a:r>
              <a:rPr lang="en-US" sz="2800" i="1" baseline="-25000">
                <a:effectLst>
                  <a:outerShdw blurRad="38100" dist="38100" dir="2700000" algn="tl">
                    <a:srgbClr val="C0C0C0"/>
                  </a:outerShdw>
                </a:effectLst>
              </a:rPr>
              <a:t>2 </a:t>
            </a:r>
            <a:r>
              <a:rPr lang="en-US" sz="2800" i="1" baseline="0">
                <a:effectLst>
                  <a:outerShdw blurRad="38100" dist="38100" dir="2700000" algn="tl">
                    <a:srgbClr val="C0C0C0"/>
                  </a:outerShdw>
                </a:effectLst>
              </a:rPr>
              <a:t>p</a:t>
            </a:r>
            <a:r>
              <a:rPr lang="en-US" sz="2800" i="1" baseline="-25000">
                <a:effectLst>
                  <a:outerShdw blurRad="38100" dist="38100" dir="2700000" algn="tl">
                    <a:srgbClr val="C0C0C0"/>
                  </a:outerShdw>
                </a:effectLst>
              </a:rPr>
              <a:t>1</a:t>
            </a:r>
            <a:r>
              <a:rPr lang="en-US" sz="2800" i="1" baseline="0">
                <a:effectLst>
                  <a:outerShdw blurRad="38100" dist="38100" dir="2700000" algn="tl">
                    <a:srgbClr val="C0C0C0"/>
                  </a:outerShdw>
                </a:effectLst>
              </a:rPr>
              <a:t>, a ciphertext bit stream </a:t>
            </a:r>
            <a:br>
              <a:rPr lang="en-US" sz="2800" i="1" baseline="0">
                <a:effectLst>
                  <a:outerShdw blurRad="38100" dist="38100" dir="2700000" algn="tl">
                    <a:srgbClr val="C0C0C0"/>
                  </a:outerShdw>
                </a:effectLst>
              </a:rPr>
            </a:br>
            <a:r>
              <a:rPr lang="en-US" sz="2800" i="1" baseline="0">
                <a:effectLst>
                  <a:outerShdw blurRad="38100" dist="38100" dir="2700000" algn="tl">
                    <a:srgbClr val="C0C0C0"/>
                  </a:outerShdw>
                </a:effectLst>
              </a:rPr>
              <a:t>C = c</a:t>
            </a:r>
            <a:r>
              <a:rPr lang="en-US" sz="2800" i="1" baseline="-25000">
                <a:effectLst>
                  <a:outerShdw blurRad="38100" dist="38100" dir="2700000" algn="tl">
                    <a:srgbClr val="C0C0C0"/>
                  </a:outerShdw>
                </a:effectLst>
              </a:rPr>
              <a:t>n</a:t>
            </a:r>
            <a:r>
              <a:rPr lang="en-US" sz="2800" i="1" baseline="0">
                <a:effectLst>
                  <a:outerShdw blurRad="38100" dist="38100" dir="2700000" algn="tl">
                    <a:srgbClr val="C0C0C0"/>
                  </a:outerShdw>
                </a:effectLst>
              </a:rPr>
              <a:t>…c</a:t>
            </a:r>
            <a:r>
              <a:rPr lang="en-US" sz="2800" i="1" baseline="-25000">
                <a:effectLst>
                  <a:outerShdw blurRad="38100" dist="38100" dir="2700000" algn="tl">
                    <a:srgbClr val="C0C0C0"/>
                  </a:outerShdw>
                </a:effectLst>
              </a:rPr>
              <a:t>2 </a:t>
            </a:r>
            <a:r>
              <a:rPr lang="en-US" sz="2800" i="1" baseline="0">
                <a:effectLst>
                  <a:outerShdw blurRad="38100" dist="38100" dir="2700000" algn="tl">
                    <a:srgbClr val="C0C0C0"/>
                  </a:outerShdw>
                </a:effectLst>
              </a:rPr>
              <a:t>c</a:t>
            </a:r>
            <a:r>
              <a:rPr lang="en-US" sz="2800" i="1" baseline="-25000">
                <a:effectLst>
                  <a:outerShdw blurRad="38100" dist="38100" dir="2700000" algn="tl">
                    <a:srgbClr val="C0C0C0"/>
                  </a:outerShdw>
                </a:effectLst>
              </a:rPr>
              <a:t>1</a:t>
            </a:r>
            <a:r>
              <a:rPr lang="en-US" sz="2800" i="1" baseline="0">
                <a:effectLst>
                  <a:outerShdw blurRad="38100" dist="38100" dir="2700000" algn="tl">
                    <a:srgbClr val="C0C0C0"/>
                  </a:outerShdw>
                </a:effectLst>
              </a:rPr>
              <a:t>, and a key bit stream K = k</a:t>
            </a:r>
            <a:r>
              <a:rPr lang="en-US" sz="2800" i="1" baseline="-25000">
                <a:effectLst>
                  <a:outerShdw blurRad="38100" dist="38100" dir="2700000" algn="tl">
                    <a:srgbClr val="C0C0C0"/>
                  </a:outerShdw>
                </a:effectLst>
              </a:rPr>
              <a:t>n</a:t>
            </a:r>
            <a:r>
              <a:rPr lang="en-US" sz="2800" i="1" baseline="0">
                <a:effectLst>
                  <a:outerShdw blurRad="38100" dist="38100" dir="2700000" algn="tl">
                    <a:srgbClr val="C0C0C0"/>
                  </a:outerShdw>
                </a:effectLst>
              </a:rPr>
              <a:t>…k</a:t>
            </a:r>
            <a:r>
              <a:rPr lang="en-US" sz="2800" i="1" baseline="-25000">
                <a:effectLst>
                  <a:outerShdw blurRad="38100" dist="38100" dir="2700000" algn="tl">
                    <a:srgbClr val="C0C0C0"/>
                  </a:outerShdw>
                </a:effectLst>
              </a:rPr>
              <a:t>2 </a:t>
            </a:r>
            <a:r>
              <a:rPr lang="en-US" sz="2800" i="1" baseline="0">
                <a:effectLst>
                  <a:outerShdw blurRad="38100" dist="38100" dir="2700000" algn="tl">
                    <a:srgbClr val="C0C0C0"/>
                  </a:outerShdw>
                </a:effectLst>
              </a:rPr>
              <a:t>k</a:t>
            </a:r>
            <a:r>
              <a:rPr lang="en-US" sz="2800" i="1" baseline="-25000">
                <a:effectLst>
                  <a:outerShdw blurRad="38100" dist="38100" dir="2700000" algn="tl">
                    <a:srgbClr val="C0C0C0"/>
                  </a:outerShdw>
                </a:effectLst>
              </a:rPr>
              <a:t>1</a:t>
            </a:r>
            <a:r>
              <a:rPr lang="en-US" sz="2800" i="1" baseline="0">
                <a:effectLst>
                  <a:outerShdw blurRad="38100" dist="38100" dir="2700000" algn="tl">
                    <a:srgbClr val="C0C0C0"/>
                  </a:outerShdw>
                </a:effectLst>
              </a:rPr>
              <a:t>, in which p</a:t>
            </a:r>
            <a:r>
              <a:rPr lang="en-US" sz="2800" i="1" baseline="-25000">
                <a:effectLst>
                  <a:outerShdw blurRad="38100" dist="38100" dir="2700000" algn="tl">
                    <a:srgbClr val="C0C0C0"/>
                  </a:outerShdw>
                </a:effectLst>
              </a:rPr>
              <a:t>i</a:t>
            </a:r>
            <a:r>
              <a:rPr lang="en-US" sz="2800" i="1" baseline="0">
                <a:effectLst>
                  <a:outerShdw blurRad="38100" dist="38100" dir="2700000" algn="tl">
                    <a:srgbClr val="C0C0C0"/>
                  </a:outerShdw>
                </a:effectLst>
              </a:rPr>
              <a:t> , c</a:t>
            </a:r>
            <a:r>
              <a:rPr lang="en-US" sz="2800" i="1" baseline="-25000">
                <a:effectLst>
                  <a:outerShdw blurRad="38100" dist="38100" dir="2700000" algn="tl">
                    <a:srgbClr val="C0C0C0"/>
                  </a:outerShdw>
                </a:effectLst>
              </a:rPr>
              <a:t>i</a:t>
            </a:r>
            <a:r>
              <a:rPr lang="en-US" sz="2800" i="1" baseline="0">
                <a:effectLst>
                  <a:outerShdw blurRad="38100" dist="38100" dir="2700000" algn="tl">
                    <a:srgbClr val="C0C0C0"/>
                  </a:outerShdw>
                </a:effectLst>
              </a:rPr>
              <a:t> , and k</a:t>
            </a:r>
            <a:r>
              <a:rPr lang="en-US" sz="2800" i="1" baseline="-25000">
                <a:effectLst>
                  <a:outerShdw blurRad="38100" dist="38100" dir="2700000" algn="tl">
                    <a:srgbClr val="C0C0C0"/>
                  </a:outerShdw>
                </a:effectLst>
              </a:rPr>
              <a:t>i</a:t>
            </a:r>
            <a:r>
              <a:rPr lang="en-US" sz="2800" i="1" baseline="0">
                <a:effectLst>
                  <a:outerShdw blurRad="38100" dist="38100" dir="2700000" algn="tl">
                    <a:srgbClr val="C0C0C0"/>
                  </a:outerShdw>
                </a:effectLst>
              </a:rPr>
              <a:t> are r-bit words. </a:t>
            </a:r>
          </a:p>
        </p:txBody>
      </p:sp>
      <p:sp>
        <p:nvSpPr>
          <p:cNvPr id="134151" name="Rectangle 6"/>
          <p:cNvSpPr>
            <a:spLocks noChangeArrowheads="1"/>
          </p:cNvSpPr>
          <p:nvPr/>
        </p:nvSpPr>
        <p:spPr bwMode="auto">
          <a:xfrm>
            <a:off x="152400" y="4740275"/>
            <a:ext cx="67056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buClr>
                <a:schemeClr val="tx1"/>
              </a:buClr>
              <a:buSzPct val="117000"/>
              <a:buFont typeface="Wingdings" panose="05000000000000000000" pitchFamily="2" charset="2"/>
              <a:buNone/>
            </a:pPr>
            <a:r>
              <a:rPr lang="en-US" altLang="en-US" baseline="0">
                <a:solidFill>
                  <a:schemeClr val="hlink"/>
                </a:solidFill>
              </a:rPr>
              <a:t>5.2.1</a:t>
            </a:r>
            <a:r>
              <a:rPr lang="en-US" altLang="en-US" baseline="0">
                <a:solidFill>
                  <a:srgbClr val="0033CC"/>
                </a:solidFill>
              </a:rPr>
              <a:t>  Synchronous Stream Ciphers</a:t>
            </a:r>
            <a:r>
              <a:rPr lang="fr-FR" altLang="en-US" baseline="0">
                <a:solidFill>
                  <a:srgbClr val="0033CC"/>
                </a:solidFill>
              </a:rPr>
              <a:t/>
            </a:r>
            <a:br>
              <a:rPr lang="fr-FR" altLang="en-US" baseline="0">
                <a:solidFill>
                  <a:srgbClr val="0033CC"/>
                </a:solidFill>
              </a:rPr>
            </a:br>
            <a:r>
              <a:rPr lang="fr-FR" altLang="en-US" baseline="0">
                <a:solidFill>
                  <a:schemeClr val="hlink"/>
                </a:solidFill>
              </a:rPr>
              <a:t>5.2.2</a:t>
            </a:r>
            <a:r>
              <a:rPr lang="fr-FR" altLang="en-US" baseline="0">
                <a:solidFill>
                  <a:srgbClr val="0033CC"/>
                </a:solidFill>
              </a:rPr>
              <a:t>  Nonsynchronous Stream Ciphers</a:t>
            </a:r>
            <a:endParaRPr lang="en-US" altLang="en-US" baseline="0">
              <a:solidFill>
                <a:srgbClr val="0033CC"/>
              </a:solidFill>
            </a:endParaRPr>
          </a:p>
        </p:txBody>
      </p:sp>
      <p:sp>
        <p:nvSpPr>
          <p:cNvPr id="878599" name="Text Box 7">
            <a:extLst>
              <a:ext uri="{FF2B5EF4-FFF2-40B4-BE49-F238E27FC236}">
                <a16:creationId xmlns:a16="http://schemas.microsoft.com/office/drawing/2014/main" id="{79A6F2F6-0FCE-4AD9-B395-6AB2A582D40A}"/>
              </a:ext>
            </a:extLst>
          </p:cNvPr>
          <p:cNvSpPr txBox="1">
            <a:spLocks noChangeArrowheads="1"/>
          </p:cNvSpPr>
          <p:nvPr/>
        </p:nvSpPr>
        <p:spPr bwMode="auto">
          <a:xfrm>
            <a:off x="165100" y="4203700"/>
            <a:ext cx="4862513" cy="519113"/>
          </a:xfrm>
          <a:prstGeom prst="rect">
            <a:avLst/>
          </a:prstGeom>
          <a:noFill/>
          <a:ln w="76200" algn="ctr">
            <a:noFill/>
            <a:miter lim="800000"/>
            <a:headEnd/>
            <a:tailEnd/>
          </a:ln>
          <a:effectLst/>
        </p:spPr>
        <p:txBody>
          <a:bodyPr wrap="none">
            <a:spAutoFit/>
          </a:bodyPr>
          <a:lstStyle/>
          <a:p>
            <a:pPr algn="ctr">
              <a:defRPr/>
            </a:pPr>
            <a:r>
              <a:rPr lang="en-US" sz="2800" i="1" u="sng" baseline="0">
                <a:solidFill>
                  <a:schemeClr val="hlink"/>
                </a:solidFill>
                <a:effectLst>
                  <a:outerShdw blurRad="38100" dist="38100" dir="2700000" algn="tl">
                    <a:srgbClr val="C0C0C0"/>
                  </a:outerShdw>
                </a:effectLst>
              </a:rPr>
              <a:t>Topics discussed in this section:</a:t>
            </a: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A01C197B-A466-463E-9D51-AF9DD0380A65}" type="slidenum">
              <a:rPr lang="en-US" altLang="en-US" sz="1200" baseline="0" smtClean="0">
                <a:solidFill>
                  <a:schemeClr val="bg2"/>
                </a:solidFill>
                <a:latin typeface="Arial" panose="020B0604020202020204" pitchFamily="34" charset="0"/>
              </a:rPr>
              <a:pPr/>
              <a:t>67</a:t>
            </a:fld>
            <a:endParaRPr lang="en-US" altLang="en-US" sz="1200" baseline="0" smtClean="0">
              <a:solidFill>
                <a:schemeClr val="bg2"/>
              </a:solidFill>
              <a:latin typeface="Arial" panose="020B0604020202020204" pitchFamily="34" charset="0"/>
            </a:endParaRPr>
          </a:p>
        </p:txBody>
      </p:sp>
      <p:sp>
        <p:nvSpPr>
          <p:cNvPr id="958476" name="Rectangle 12">
            <a:extLst>
              <a:ext uri="{FF2B5EF4-FFF2-40B4-BE49-F238E27FC236}">
                <a16:creationId xmlns:a16="http://schemas.microsoft.com/office/drawing/2014/main" id="{7CA4E42C-732E-4A39-AA87-AF23026B05F4}"/>
              </a:ext>
            </a:extLst>
          </p:cNvPr>
          <p:cNvSpPr>
            <a:spLocks noChangeArrowheads="1"/>
          </p:cNvSpPr>
          <p:nvPr/>
        </p:nvSpPr>
        <p:spPr bwMode="auto">
          <a:xfrm>
            <a:off x="0" y="0"/>
            <a:ext cx="9144000" cy="685800"/>
          </a:xfrm>
          <a:prstGeom prst="rect">
            <a:avLst/>
          </a:prstGeom>
          <a:solidFill>
            <a:srgbClr val="33CCFF"/>
          </a:solidFill>
          <a:ln w="9525">
            <a:solidFill>
              <a:schemeClr val="tx1"/>
            </a:solidFill>
            <a:miter lim="800000"/>
            <a:headEnd/>
            <a:tailEnd/>
          </a:ln>
          <a:effectLst/>
        </p:spPr>
        <p:txBody>
          <a:bodyPr wrap="none" anchor="ctr"/>
          <a:lstStyle/>
          <a:p>
            <a:pPr algn="ctr">
              <a:defRPr/>
            </a:pPr>
            <a:endParaRPr lang="en-US" sz="3200" baseline="0">
              <a:effectLst>
                <a:outerShdw blurRad="38100" dist="38100" dir="2700000" algn="tl">
                  <a:srgbClr val="FFFFFF"/>
                </a:outerShdw>
              </a:effectLst>
            </a:endParaRPr>
          </a:p>
        </p:txBody>
      </p:sp>
      <p:pic>
        <p:nvPicPr>
          <p:cNvPr id="13619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1354138"/>
            <a:ext cx="8766175" cy="2532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6197" name="Text Box 11"/>
          <p:cNvSpPr txBox="1">
            <a:spLocks noChangeArrowheads="1"/>
          </p:cNvSpPr>
          <p:nvPr/>
        </p:nvSpPr>
        <p:spPr bwMode="auto">
          <a:xfrm>
            <a:off x="76200" y="106363"/>
            <a:ext cx="2655888"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5.2  </a:t>
            </a:r>
            <a:r>
              <a:rPr lang="en-US" altLang="en-US" sz="3200" i="1" baseline="0"/>
              <a:t>Continued</a:t>
            </a:r>
          </a:p>
        </p:txBody>
      </p:sp>
      <p:sp>
        <p:nvSpPr>
          <p:cNvPr id="136198" name="Rectangle 13"/>
          <p:cNvSpPr>
            <a:spLocks noChangeArrowheads="1"/>
          </p:cNvSpPr>
          <p:nvPr/>
        </p:nvSpPr>
        <p:spPr bwMode="auto">
          <a:xfrm>
            <a:off x="457200" y="4648200"/>
            <a:ext cx="8077200" cy="1800225"/>
          </a:xfrm>
          <a:prstGeom prst="rect">
            <a:avLst/>
          </a:prstGeom>
          <a:solidFill>
            <a:srgbClr val="99FF33"/>
          </a:solidFill>
          <a:ln>
            <a:noFill/>
          </a:ln>
          <a:extLst>
            <a:ext uri="{91240B29-F687-4F45-9708-019B960494DF}">
              <a14:hiddenLine xmlns:a14="http://schemas.microsoft.com/office/drawing/2010/main" w="76200" algn="ctr">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a:r>
              <a:rPr lang="en-US" altLang="en-US" sz="2800" baseline="0"/>
              <a:t>In a modern stream cipher, each </a:t>
            </a:r>
            <a:r>
              <a:rPr lang="en-US" altLang="en-US" sz="2800" i="1" baseline="0"/>
              <a:t>r</a:t>
            </a:r>
            <a:r>
              <a:rPr lang="en-US" altLang="en-US" sz="2800" baseline="0"/>
              <a:t>-bit word in the plaintext stream is enciphered using an </a:t>
            </a:r>
            <a:r>
              <a:rPr lang="en-US" altLang="en-US" sz="2800" i="1" baseline="0"/>
              <a:t>r</a:t>
            </a:r>
            <a:r>
              <a:rPr lang="en-US" altLang="en-US" sz="2800" baseline="0"/>
              <a:t>-bit word in the key stream to create the corresponding </a:t>
            </a:r>
            <a:r>
              <a:rPr lang="en-US" altLang="en-US" sz="2800" i="1" baseline="0"/>
              <a:t>r</a:t>
            </a:r>
            <a:r>
              <a:rPr lang="en-US" altLang="en-US" sz="2800" baseline="0"/>
              <a:t>-bit</a:t>
            </a:r>
          </a:p>
          <a:p>
            <a:pPr algn="ctr"/>
            <a:r>
              <a:rPr lang="en-US" altLang="en-US" sz="2800" baseline="0"/>
              <a:t>word in the ciphertext stream.</a:t>
            </a:r>
          </a:p>
        </p:txBody>
      </p:sp>
      <p:grpSp>
        <p:nvGrpSpPr>
          <p:cNvPr id="136199" name="Group 14"/>
          <p:cNvGrpSpPr>
            <a:grpSpLocks/>
          </p:cNvGrpSpPr>
          <p:nvPr/>
        </p:nvGrpSpPr>
        <p:grpSpPr bwMode="auto">
          <a:xfrm>
            <a:off x="457200" y="3962400"/>
            <a:ext cx="1143000" cy="566738"/>
            <a:chOff x="1200" y="1248"/>
            <a:chExt cx="720" cy="357"/>
          </a:xfrm>
        </p:grpSpPr>
        <p:pic>
          <p:nvPicPr>
            <p:cNvPr id="136203" name="Picture 1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0" y="1248"/>
              <a:ext cx="720" cy="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6204" name="Text Box 16"/>
            <p:cNvSpPr txBox="1">
              <a:spLocks noChangeArrowheads="1"/>
            </p:cNvSpPr>
            <p:nvPr/>
          </p:nvSpPr>
          <p:spPr bwMode="auto">
            <a:xfrm>
              <a:off x="1284" y="1248"/>
              <a:ext cx="55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2800" i="1" baseline="0">
                  <a:solidFill>
                    <a:schemeClr val="hlink"/>
                  </a:solidFill>
                </a:rPr>
                <a:t>Note</a:t>
              </a:r>
            </a:p>
          </p:txBody>
        </p:sp>
      </p:grpSp>
      <p:sp>
        <p:nvSpPr>
          <p:cNvPr id="958481" name="Line 17">
            <a:extLst>
              <a:ext uri="{FF2B5EF4-FFF2-40B4-BE49-F238E27FC236}">
                <a16:creationId xmlns:a16="http://schemas.microsoft.com/office/drawing/2014/main" id="{B7EF1ED7-4CE9-439A-962D-9E732B528D7C}"/>
              </a:ext>
            </a:extLst>
          </p:cNvPr>
          <p:cNvSpPr>
            <a:spLocks noChangeShapeType="1"/>
          </p:cNvSpPr>
          <p:nvPr/>
        </p:nvSpPr>
        <p:spPr bwMode="auto">
          <a:xfrm>
            <a:off x="457200" y="4572000"/>
            <a:ext cx="8153400" cy="0"/>
          </a:xfrm>
          <a:prstGeom prst="line">
            <a:avLst/>
          </a:prstGeom>
          <a:noFill/>
          <a:ln w="76200">
            <a:solidFill>
              <a:srgbClr val="009900"/>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
        <p:nvSpPr>
          <p:cNvPr id="958482" name="Line 18">
            <a:extLst>
              <a:ext uri="{FF2B5EF4-FFF2-40B4-BE49-F238E27FC236}">
                <a16:creationId xmlns:a16="http://schemas.microsoft.com/office/drawing/2014/main" id="{BAF65779-D5AE-4C30-B2C2-C58DCA977F91}"/>
              </a:ext>
            </a:extLst>
          </p:cNvPr>
          <p:cNvSpPr>
            <a:spLocks noChangeShapeType="1"/>
          </p:cNvSpPr>
          <p:nvPr/>
        </p:nvSpPr>
        <p:spPr bwMode="auto">
          <a:xfrm>
            <a:off x="457200" y="6477000"/>
            <a:ext cx="8153400" cy="0"/>
          </a:xfrm>
          <a:prstGeom prst="line">
            <a:avLst/>
          </a:prstGeom>
          <a:noFill/>
          <a:ln w="76200">
            <a:solidFill>
              <a:srgbClr val="009900"/>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
        <p:nvSpPr>
          <p:cNvPr id="136202" name="Text Box 19"/>
          <p:cNvSpPr txBox="1">
            <a:spLocks noChangeArrowheads="1"/>
          </p:cNvSpPr>
          <p:nvPr/>
        </p:nvSpPr>
        <p:spPr bwMode="auto">
          <a:xfrm>
            <a:off x="2892425" y="685800"/>
            <a:ext cx="32797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Figure 5.20  </a:t>
            </a:r>
            <a:r>
              <a:rPr lang="en-US" altLang="en-US" sz="2000" i="1" baseline="0"/>
              <a:t>Stream cipher</a:t>
            </a: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C5890BD5-522E-415E-8D45-BD215F949F51}" type="slidenum">
              <a:rPr lang="en-US" altLang="en-US" sz="1200" baseline="0" smtClean="0">
                <a:solidFill>
                  <a:schemeClr val="bg2"/>
                </a:solidFill>
                <a:latin typeface="Arial" panose="020B0604020202020204" pitchFamily="34" charset="0"/>
              </a:rPr>
              <a:pPr/>
              <a:t>68</a:t>
            </a:fld>
            <a:endParaRPr lang="en-US" altLang="en-US" sz="1200" baseline="0" smtClean="0">
              <a:solidFill>
                <a:schemeClr val="bg2"/>
              </a:solidFill>
              <a:latin typeface="Arial" panose="020B0604020202020204" pitchFamily="34" charset="0"/>
            </a:endParaRPr>
          </a:p>
        </p:txBody>
      </p:sp>
      <p:sp>
        <p:nvSpPr>
          <p:cNvPr id="138243" name="Rectangle 2"/>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38244" name="Rectangle 3"/>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38245" name="Rectangle 4"/>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38246" name="Rectangle 5"/>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38247" name="Rectangle 6"/>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38248" name="Rectangle 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38249" name="Rectangle 8"/>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38250" name="Text Box 10"/>
          <p:cNvSpPr txBox="1">
            <a:spLocks noChangeArrowheads="1"/>
          </p:cNvSpPr>
          <p:nvPr/>
        </p:nvSpPr>
        <p:spPr bwMode="auto">
          <a:xfrm>
            <a:off x="1143000" y="0"/>
            <a:ext cx="612457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5.2.1  Synchronous Stream Ciphers</a:t>
            </a:r>
          </a:p>
        </p:txBody>
      </p:sp>
      <p:sp>
        <p:nvSpPr>
          <p:cNvPr id="138251" name="Rectangle 11"/>
          <p:cNvSpPr>
            <a:spLocks noChangeArrowheads="1"/>
          </p:cNvSpPr>
          <p:nvPr/>
        </p:nvSpPr>
        <p:spPr bwMode="auto">
          <a:xfrm>
            <a:off x="457200" y="1752600"/>
            <a:ext cx="8077200" cy="946150"/>
          </a:xfrm>
          <a:prstGeom prst="rect">
            <a:avLst/>
          </a:prstGeom>
          <a:solidFill>
            <a:srgbClr val="99FF33"/>
          </a:solidFill>
          <a:ln>
            <a:noFill/>
          </a:ln>
          <a:extLst>
            <a:ext uri="{91240B29-F687-4F45-9708-019B960494DF}">
              <a14:hiddenLine xmlns:a14="http://schemas.microsoft.com/office/drawing/2010/main" w="76200" algn="ctr">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a:r>
              <a:rPr lang="en-US" altLang="en-US" sz="2800" baseline="0"/>
              <a:t>In a synchronous stream cipher the key is independent of the plaintext or ciphertext.</a:t>
            </a:r>
          </a:p>
        </p:txBody>
      </p:sp>
      <p:grpSp>
        <p:nvGrpSpPr>
          <p:cNvPr id="138252" name="Group 12"/>
          <p:cNvGrpSpPr>
            <a:grpSpLocks/>
          </p:cNvGrpSpPr>
          <p:nvPr/>
        </p:nvGrpSpPr>
        <p:grpSpPr bwMode="auto">
          <a:xfrm>
            <a:off x="457200" y="1066800"/>
            <a:ext cx="1143000" cy="566738"/>
            <a:chOff x="1200" y="1248"/>
            <a:chExt cx="720" cy="357"/>
          </a:xfrm>
        </p:grpSpPr>
        <p:pic>
          <p:nvPicPr>
            <p:cNvPr id="138257" name="Picture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0" y="1248"/>
              <a:ext cx="720" cy="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8258" name="Text Box 14"/>
            <p:cNvSpPr txBox="1">
              <a:spLocks noChangeArrowheads="1"/>
            </p:cNvSpPr>
            <p:nvPr/>
          </p:nvSpPr>
          <p:spPr bwMode="auto">
            <a:xfrm>
              <a:off x="1284" y="1248"/>
              <a:ext cx="55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2800" i="1" baseline="0">
                  <a:solidFill>
                    <a:schemeClr val="hlink"/>
                  </a:solidFill>
                </a:rPr>
                <a:t>Note</a:t>
              </a:r>
            </a:p>
          </p:txBody>
        </p:sp>
      </p:grpSp>
      <p:sp>
        <p:nvSpPr>
          <p:cNvPr id="962575" name="Line 15">
            <a:extLst>
              <a:ext uri="{FF2B5EF4-FFF2-40B4-BE49-F238E27FC236}">
                <a16:creationId xmlns:a16="http://schemas.microsoft.com/office/drawing/2014/main" id="{A3E57EFF-9C0B-4307-9F1A-E29900CA982A}"/>
              </a:ext>
            </a:extLst>
          </p:cNvPr>
          <p:cNvSpPr>
            <a:spLocks noChangeShapeType="1"/>
          </p:cNvSpPr>
          <p:nvPr/>
        </p:nvSpPr>
        <p:spPr bwMode="auto">
          <a:xfrm>
            <a:off x="457200" y="1676400"/>
            <a:ext cx="8153400" cy="0"/>
          </a:xfrm>
          <a:prstGeom prst="line">
            <a:avLst/>
          </a:prstGeom>
          <a:noFill/>
          <a:ln w="76200">
            <a:solidFill>
              <a:srgbClr val="009900"/>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
        <p:nvSpPr>
          <p:cNvPr id="962576" name="Line 16">
            <a:extLst>
              <a:ext uri="{FF2B5EF4-FFF2-40B4-BE49-F238E27FC236}">
                <a16:creationId xmlns:a16="http://schemas.microsoft.com/office/drawing/2014/main" id="{13C6D43D-52AF-4BF9-BB30-1E97D4151BAE}"/>
              </a:ext>
            </a:extLst>
          </p:cNvPr>
          <p:cNvSpPr>
            <a:spLocks noChangeShapeType="1"/>
          </p:cNvSpPr>
          <p:nvPr/>
        </p:nvSpPr>
        <p:spPr bwMode="auto">
          <a:xfrm>
            <a:off x="457200" y="2819400"/>
            <a:ext cx="8153400" cy="0"/>
          </a:xfrm>
          <a:prstGeom prst="line">
            <a:avLst/>
          </a:prstGeom>
          <a:noFill/>
          <a:ln w="76200">
            <a:solidFill>
              <a:srgbClr val="009900"/>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
        <p:nvSpPr>
          <p:cNvPr id="138255" name="Text Box 17"/>
          <p:cNvSpPr txBox="1">
            <a:spLocks noChangeArrowheads="1"/>
          </p:cNvSpPr>
          <p:nvPr/>
        </p:nvSpPr>
        <p:spPr bwMode="auto">
          <a:xfrm>
            <a:off x="2643188" y="3124200"/>
            <a:ext cx="322421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Figure 5.22  </a:t>
            </a:r>
            <a:r>
              <a:rPr lang="en-US" altLang="en-US" sz="2000" i="1" baseline="0"/>
              <a:t>One-time pad</a:t>
            </a:r>
          </a:p>
        </p:txBody>
      </p:sp>
      <p:pic>
        <p:nvPicPr>
          <p:cNvPr id="138256" name="Picture 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6900" y="3754438"/>
            <a:ext cx="7632700" cy="2493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4F7E2182-9908-4633-9645-CAA2EF081550}" type="slidenum">
              <a:rPr lang="en-US" altLang="en-US" sz="1200" baseline="0" smtClean="0">
                <a:solidFill>
                  <a:schemeClr val="bg2"/>
                </a:solidFill>
                <a:latin typeface="Arial" panose="020B0604020202020204" pitchFamily="34" charset="0"/>
              </a:rPr>
              <a:pPr/>
              <a:t>69</a:t>
            </a:fld>
            <a:endParaRPr lang="en-US" altLang="en-US" sz="1200" baseline="0" smtClean="0">
              <a:solidFill>
                <a:schemeClr val="bg2"/>
              </a:solidFill>
              <a:latin typeface="Arial" panose="020B0604020202020204" pitchFamily="34" charset="0"/>
            </a:endParaRPr>
          </a:p>
        </p:txBody>
      </p:sp>
      <p:sp>
        <p:nvSpPr>
          <p:cNvPr id="140291" name="Text Box 2"/>
          <p:cNvSpPr txBox="1">
            <a:spLocks noChangeArrowheads="1"/>
          </p:cNvSpPr>
          <p:nvPr/>
        </p:nvSpPr>
        <p:spPr bwMode="auto">
          <a:xfrm>
            <a:off x="1143000" y="533400"/>
            <a:ext cx="1944688"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bg1"/>
                </a:solidFill>
              </a:rPr>
              <a:t>Example 5.17</a:t>
            </a:r>
            <a:endParaRPr lang="en-US" altLang="en-US" sz="2000" i="1" baseline="0">
              <a:solidFill>
                <a:schemeClr val="bg1"/>
              </a:solidFill>
            </a:endParaRPr>
          </a:p>
        </p:txBody>
      </p:sp>
      <p:sp>
        <p:nvSpPr>
          <p:cNvPr id="140292" name="Rectangle 3"/>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0293" name="Rectangle 4"/>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0294" name="Rectangle 5"/>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0295" name="Rectangle 6"/>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0296" name="Rectangle 7"/>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0297" name="Rectangle 8"/>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0298" name="Rectangle 9"/>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0299" name="Text Box 10"/>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5.2.1    </a:t>
            </a:r>
            <a:r>
              <a:rPr lang="en-US" altLang="en-US" sz="3200" i="1" baseline="0"/>
              <a:t>Continued</a:t>
            </a:r>
          </a:p>
        </p:txBody>
      </p:sp>
      <p:sp>
        <p:nvSpPr>
          <p:cNvPr id="964619" name="Rectangle 11">
            <a:extLst>
              <a:ext uri="{FF2B5EF4-FFF2-40B4-BE49-F238E27FC236}">
                <a16:creationId xmlns:a16="http://schemas.microsoft.com/office/drawing/2014/main" id="{FA0CD960-5ACD-47BD-86B9-69F3E8A04E56}"/>
              </a:ext>
            </a:extLst>
          </p:cNvPr>
          <p:cNvSpPr>
            <a:spLocks noChangeArrowheads="1"/>
          </p:cNvSpPr>
          <p:nvPr/>
        </p:nvSpPr>
        <p:spPr bwMode="auto">
          <a:xfrm>
            <a:off x="228600" y="1143000"/>
            <a:ext cx="8229600" cy="3013075"/>
          </a:xfrm>
          <a:prstGeom prst="rect">
            <a:avLst/>
          </a:prstGeom>
          <a:noFill/>
          <a:ln w="9525">
            <a:noFill/>
            <a:miter lim="800000"/>
            <a:headEnd/>
            <a:tailEnd/>
          </a:ln>
          <a:effectLst/>
        </p:spPr>
        <p:txBody>
          <a:bodyPr anchor="ctr">
            <a:spAutoFit/>
          </a:bodyPr>
          <a:lstStyle/>
          <a:p>
            <a:pPr algn="just" eaLnBrk="1" hangingPunct="1">
              <a:defRPr/>
            </a:pPr>
            <a:r>
              <a:rPr lang="en-US" baseline="0">
                <a:effectLst>
                  <a:outerShdw blurRad="38100" dist="38100" dir="2700000" algn="tl">
                    <a:srgbClr val="C0C0C0"/>
                  </a:outerShdw>
                </a:effectLst>
              </a:rPr>
              <a:t>What is the pattern in the ciphertext of a one-time pad cipher in each of the following cases?</a:t>
            </a:r>
          </a:p>
          <a:p>
            <a:pPr algn="just" eaLnBrk="1" hangingPunct="1">
              <a:spcBef>
                <a:spcPct val="50000"/>
              </a:spcBef>
              <a:defRPr/>
            </a:pPr>
            <a:r>
              <a:rPr lang="en-US" baseline="0">
                <a:effectLst>
                  <a:outerShdw blurRad="38100" dist="38100" dir="2700000" algn="tl">
                    <a:srgbClr val="C0C0C0"/>
                  </a:outerShdw>
                </a:effectLst>
              </a:rPr>
              <a:t>a. The plaintext is made of </a:t>
            </a:r>
            <a:r>
              <a:rPr lang="en-US" i="1" baseline="0">
                <a:effectLst>
                  <a:outerShdw blurRad="38100" dist="38100" dir="2700000" algn="tl">
                    <a:srgbClr val="C0C0C0"/>
                  </a:outerShdw>
                </a:effectLst>
              </a:rPr>
              <a:t>n</a:t>
            </a:r>
            <a:r>
              <a:rPr lang="en-US" baseline="0">
                <a:effectLst>
                  <a:outerShdw blurRad="38100" dist="38100" dir="2700000" algn="tl">
                    <a:srgbClr val="C0C0C0"/>
                  </a:outerShdw>
                </a:effectLst>
              </a:rPr>
              <a:t> 0’s.</a:t>
            </a:r>
          </a:p>
          <a:p>
            <a:pPr algn="just" eaLnBrk="1" hangingPunct="1">
              <a:spcBef>
                <a:spcPct val="50000"/>
              </a:spcBef>
              <a:defRPr/>
            </a:pPr>
            <a:r>
              <a:rPr lang="en-US" baseline="0">
                <a:effectLst>
                  <a:outerShdw blurRad="38100" dist="38100" dir="2700000" algn="tl">
                    <a:srgbClr val="C0C0C0"/>
                  </a:outerShdw>
                </a:effectLst>
              </a:rPr>
              <a:t>b. The plaintext is made of </a:t>
            </a:r>
            <a:r>
              <a:rPr lang="en-US" i="1" baseline="0">
                <a:effectLst>
                  <a:outerShdw blurRad="38100" dist="38100" dir="2700000" algn="tl">
                    <a:srgbClr val="C0C0C0"/>
                  </a:outerShdw>
                </a:effectLst>
              </a:rPr>
              <a:t>n</a:t>
            </a:r>
            <a:r>
              <a:rPr lang="en-US" baseline="0">
                <a:effectLst>
                  <a:outerShdw blurRad="38100" dist="38100" dir="2700000" algn="tl">
                    <a:srgbClr val="C0C0C0"/>
                  </a:outerShdw>
                </a:effectLst>
              </a:rPr>
              <a:t> 1’s.</a:t>
            </a:r>
          </a:p>
          <a:p>
            <a:pPr algn="just" eaLnBrk="1" hangingPunct="1">
              <a:spcBef>
                <a:spcPct val="50000"/>
              </a:spcBef>
              <a:defRPr/>
            </a:pPr>
            <a:r>
              <a:rPr lang="en-US" baseline="0">
                <a:effectLst>
                  <a:outerShdw blurRad="38100" dist="38100" dir="2700000" algn="tl">
                    <a:srgbClr val="C0C0C0"/>
                  </a:outerShdw>
                </a:effectLst>
              </a:rPr>
              <a:t>c. The plaintext is made of alternating 0’s and 1’s.</a:t>
            </a:r>
          </a:p>
          <a:p>
            <a:pPr algn="just" eaLnBrk="1" hangingPunct="1">
              <a:spcBef>
                <a:spcPct val="50000"/>
              </a:spcBef>
              <a:defRPr/>
            </a:pPr>
            <a:r>
              <a:rPr lang="en-US" baseline="0">
                <a:effectLst>
                  <a:outerShdw blurRad="38100" dist="38100" dir="2700000" algn="tl">
                    <a:srgbClr val="C0C0C0"/>
                  </a:outerShdw>
                </a:effectLst>
              </a:rPr>
              <a:t>d. The plaintext is a random string of bits.</a:t>
            </a:r>
          </a:p>
        </p:txBody>
      </p:sp>
      <p:sp>
        <p:nvSpPr>
          <p:cNvPr id="964622" name="Rectangle 14">
            <a:extLst>
              <a:ext uri="{FF2B5EF4-FFF2-40B4-BE49-F238E27FC236}">
                <a16:creationId xmlns:a16="http://schemas.microsoft.com/office/drawing/2014/main" id="{022B94E2-2379-4714-955A-37F3FCBE4BD1}"/>
              </a:ext>
            </a:extLst>
          </p:cNvPr>
          <p:cNvSpPr>
            <a:spLocks noChangeArrowheads="1"/>
          </p:cNvSpPr>
          <p:nvPr/>
        </p:nvSpPr>
        <p:spPr bwMode="auto">
          <a:xfrm>
            <a:off x="381000" y="4433888"/>
            <a:ext cx="8229600" cy="519112"/>
          </a:xfrm>
          <a:prstGeom prst="rect">
            <a:avLst/>
          </a:prstGeom>
          <a:noFill/>
          <a:ln w="9525">
            <a:noFill/>
            <a:miter lim="800000"/>
            <a:headEnd/>
            <a:tailEnd/>
          </a:ln>
          <a:effectLst/>
        </p:spPr>
        <p:txBody>
          <a:bodyPr anchor="ctr">
            <a:spAutoFit/>
          </a:bodyPr>
          <a:lstStyle/>
          <a:p>
            <a:pPr algn="just" eaLnBrk="1" hangingPunct="1">
              <a:defRPr/>
            </a:pPr>
            <a:r>
              <a:rPr lang="en-US" sz="2800" baseline="0">
                <a:solidFill>
                  <a:schemeClr val="hlink"/>
                </a:solidFill>
                <a:effectLst>
                  <a:outerShdw blurRad="38100" dist="38100" dir="2700000" algn="tl">
                    <a:srgbClr val="C0C0C0"/>
                  </a:outerShdw>
                </a:effectLst>
              </a:rPr>
              <a:t>Solution</a:t>
            </a:r>
          </a:p>
        </p:txBody>
      </p:sp>
      <p:sp>
        <p:nvSpPr>
          <p:cNvPr id="964623" name="Rectangle 15">
            <a:extLst>
              <a:ext uri="{FF2B5EF4-FFF2-40B4-BE49-F238E27FC236}">
                <a16:creationId xmlns:a16="http://schemas.microsoft.com/office/drawing/2014/main" id="{59A727C2-D0AE-4B0E-BABD-3A55BE70D6F0}"/>
              </a:ext>
            </a:extLst>
          </p:cNvPr>
          <p:cNvSpPr>
            <a:spLocks noChangeArrowheads="1"/>
          </p:cNvSpPr>
          <p:nvPr/>
        </p:nvSpPr>
        <p:spPr bwMode="auto">
          <a:xfrm>
            <a:off x="381000" y="4933950"/>
            <a:ext cx="8229600" cy="1552575"/>
          </a:xfrm>
          <a:prstGeom prst="rect">
            <a:avLst/>
          </a:prstGeom>
          <a:noFill/>
          <a:ln w="9525">
            <a:noFill/>
            <a:miter lim="800000"/>
            <a:headEnd/>
            <a:tailEnd/>
          </a:ln>
          <a:effectLst/>
        </p:spPr>
        <p:txBody>
          <a:bodyPr anchor="ctr">
            <a:spAutoFit/>
          </a:bodyPr>
          <a:lstStyle/>
          <a:p>
            <a:pPr marL="457200" indent="-457200" algn="just" eaLnBrk="1" hangingPunct="1">
              <a:spcAft>
                <a:spcPct val="50000"/>
              </a:spcAft>
              <a:buFontTx/>
              <a:buAutoNum type="alphaLcPeriod"/>
              <a:defRPr/>
            </a:pPr>
            <a:r>
              <a:rPr lang="en-US" baseline="0">
                <a:effectLst>
                  <a:outerShdw blurRad="38100" dist="38100" dir="2700000" algn="tl">
                    <a:srgbClr val="C0C0C0"/>
                  </a:outerShdw>
                </a:effectLst>
              </a:rPr>
              <a:t>Because </a:t>
            </a:r>
            <a:r>
              <a:rPr lang="en-US" baseline="0">
                <a:solidFill>
                  <a:schemeClr val="hlink"/>
                </a:solidFill>
                <a:effectLst>
                  <a:outerShdw blurRad="38100" dist="38100" dir="2700000" algn="tl">
                    <a:srgbClr val="C0C0C0"/>
                  </a:outerShdw>
                </a:effectLst>
              </a:rPr>
              <a:t>0 </a:t>
            </a:r>
            <a:r>
              <a:rPr lang="en-US" baseline="0">
                <a:solidFill>
                  <a:schemeClr val="hlink"/>
                </a:solidFill>
                <a:effectLst>
                  <a:outerShdw blurRad="38100" dist="38100" dir="2700000" algn="tl">
                    <a:srgbClr val="C0C0C0"/>
                  </a:outerShdw>
                </a:effectLst>
                <a:latin typeface="Symbol" pitchFamily="18" charset="2"/>
              </a:rPr>
              <a:t>Å</a:t>
            </a:r>
            <a:r>
              <a:rPr lang="en-US" baseline="0">
                <a:solidFill>
                  <a:schemeClr val="hlink"/>
                </a:solidFill>
                <a:effectLst>
                  <a:outerShdw blurRad="38100" dist="38100" dir="2700000" algn="tl">
                    <a:srgbClr val="C0C0C0"/>
                  </a:outerShdw>
                </a:effectLst>
              </a:rPr>
              <a:t> </a:t>
            </a:r>
            <a:r>
              <a:rPr lang="en-US" i="1" baseline="0">
                <a:solidFill>
                  <a:schemeClr val="hlink"/>
                </a:solidFill>
                <a:effectLst>
                  <a:outerShdw blurRad="38100" dist="38100" dir="2700000" algn="tl">
                    <a:srgbClr val="C0C0C0"/>
                  </a:outerShdw>
                </a:effectLst>
              </a:rPr>
              <a:t>k</a:t>
            </a:r>
            <a:r>
              <a:rPr lang="en-US" i="1" baseline="-25000">
                <a:solidFill>
                  <a:schemeClr val="hlink"/>
                </a:solidFill>
                <a:effectLst>
                  <a:outerShdw blurRad="38100" dist="38100" dir="2700000" algn="tl">
                    <a:srgbClr val="C0C0C0"/>
                  </a:outerShdw>
                </a:effectLst>
              </a:rPr>
              <a:t>i</a:t>
            </a:r>
            <a:r>
              <a:rPr lang="en-US" baseline="0">
                <a:solidFill>
                  <a:schemeClr val="hlink"/>
                </a:solidFill>
                <a:effectLst>
                  <a:outerShdw blurRad="38100" dist="38100" dir="2700000" algn="tl">
                    <a:srgbClr val="C0C0C0"/>
                  </a:outerShdw>
                </a:effectLst>
              </a:rPr>
              <a:t> = </a:t>
            </a:r>
            <a:r>
              <a:rPr lang="en-US" i="1" baseline="0">
                <a:solidFill>
                  <a:schemeClr val="hlink"/>
                </a:solidFill>
                <a:effectLst>
                  <a:outerShdw blurRad="38100" dist="38100" dir="2700000" algn="tl">
                    <a:srgbClr val="C0C0C0"/>
                  </a:outerShdw>
                </a:effectLst>
              </a:rPr>
              <a:t>k</a:t>
            </a:r>
            <a:r>
              <a:rPr lang="en-US" i="1" baseline="-25000">
                <a:solidFill>
                  <a:schemeClr val="hlink"/>
                </a:solidFill>
                <a:effectLst>
                  <a:outerShdw blurRad="38100" dist="38100" dir="2700000" algn="tl">
                    <a:srgbClr val="C0C0C0"/>
                  </a:outerShdw>
                </a:effectLst>
              </a:rPr>
              <a:t>i</a:t>
            </a:r>
            <a:r>
              <a:rPr lang="en-US" i="1" baseline="-25000">
                <a:effectLst>
                  <a:outerShdw blurRad="38100" dist="38100" dir="2700000" algn="tl">
                    <a:srgbClr val="C0C0C0"/>
                  </a:outerShdw>
                </a:effectLst>
              </a:rPr>
              <a:t> </a:t>
            </a:r>
            <a:r>
              <a:rPr lang="en-US" baseline="0">
                <a:effectLst>
                  <a:outerShdw blurRad="38100" dist="38100" dir="2700000" algn="tl">
                    <a:srgbClr val="C0C0C0"/>
                  </a:outerShdw>
                </a:effectLst>
              </a:rPr>
              <a:t>, the ciphertext stream is the same as the key stream. If the key stream is random, the ciphertext is also random. The patterns in the plaintext are not preserved in the ciphertext.</a:t>
            </a: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A3F5979D-B393-4DF7-865A-FBEC75D9F296}" type="slidenum">
              <a:rPr lang="en-US" altLang="en-US" sz="1200" baseline="0" smtClean="0">
                <a:solidFill>
                  <a:schemeClr val="bg2"/>
                </a:solidFill>
                <a:latin typeface="Arial" panose="020B0604020202020204" pitchFamily="34" charset="0"/>
              </a:rPr>
              <a:pPr/>
              <a:t>70</a:t>
            </a:fld>
            <a:endParaRPr lang="en-US" altLang="en-US" sz="1200" baseline="0" smtClean="0">
              <a:solidFill>
                <a:schemeClr val="bg2"/>
              </a:solidFill>
              <a:latin typeface="Arial" panose="020B0604020202020204" pitchFamily="34" charset="0"/>
            </a:endParaRPr>
          </a:p>
        </p:txBody>
      </p:sp>
      <p:sp>
        <p:nvSpPr>
          <p:cNvPr id="142339" name="Text Box 2"/>
          <p:cNvSpPr txBox="1">
            <a:spLocks noChangeArrowheads="1"/>
          </p:cNvSpPr>
          <p:nvPr/>
        </p:nvSpPr>
        <p:spPr bwMode="auto">
          <a:xfrm>
            <a:off x="1143000" y="533400"/>
            <a:ext cx="1792288"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bg1"/>
                </a:solidFill>
              </a:rPr>
              <a:t>Example 5.7</a:t>
            </a:r>
            <a:endParaRPr lang="en-US" altLang="en-US" sz="2000" i="1" baseline="0">
              <a:solidFill>
                <a:schemeClr val="bg1"/>
              </a:solidFill>
            </a:endParaRPr>
          </a:p>
        </p:txBody>
      </p:sp>
      <p:sp>
        <p:nvSpPr>
          <p:cNvPr id="142340" name="Rectangle 3"/>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2341" name="Rectangle 4"/>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2342" name="Rectangle 5"/>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2343" name="Rectangle 6"/>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2344" name="Rectangle 7"/>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2345" name="Rectangle 8"/>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2346" name="Rectangle 9"/>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2347" name="Text Box 10"/>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5.2.1    </a:t>
            </a:r>
            <a:r>
              <a:rPr lang="en-US" altLang="en-US" sz="3200" i="1" baseline="0"/>
              <a:t>Continued</a:t>
            </a:r>
          </a:p>
        </p:txBody>
      </p:sp>
      <p:sp>
        <p:nvSpPr>
          <p:cNvPr id="966669" name="Rectangle 13">
            <a:extLst>
              <a:ext uri="{FF2B5EF4-FFF2-40B4-BE49-F238E27FC236}">
                <a16:creationId xmlns:a16="http://schemas.microsoft.com/office/drawing/2014/main" id="{ED20BF5C-79AE-48EE-82B9-01DD5F8D0C3C}"/>
              </a:ext>
            </a:extLst>
          </p:cNvPr>
          <p:cNvSpPr>
            <a:spLocks noChangeArrowheads="1"/>
          </p:cNvSpPr>
          <p:nvPr/>
        </p:nvSpPr>
        <p:spPr bwMode="auto">
          <a:xfrm>
            <a:off x="381000" y="1333500"/>
            <a:ext cx="8229600" cy="4838700"/>
          </a:xfrm>
          <a:prstGeom prst="rect">
            <a:avLst/>
          </a:prstGeom>
          <a:noFill/>
          <a:ln w="9525">
            <a:noFill/>
            <a:miter lim="800000"/>
            <a:headEnd/>
            <a:tailEnd/>
          </a:ln>
          <a:effectLst/>
        </p:spPr>
        <p:txBody>
          <a:bodyPr anchor="ctr">
            <a:spAutoFit/>
          </a:bodyPr>
          <a:lstStyle/>
          <a:p>
            <a:pPr marL="457200" indent="-457200" algn="just" eaLnBrk="1" hangingPunct="1">
              <a:spcAft>
                <a:spcPct val="50000"/>
              </a:spcAft>
              <a:buFontTx/>
              <a:buAutoNum type="alphaLcPeriod" startAt="2"/>
              <a:defRPr/>
            </a:pPr>
            <a:r>
              <a:rPr lang="en-US" baseline="0">
                <a:effectLst>
                  <a:outerShdw blurRad="38100" dist="38100" dir="2700000" algn="tl">
                    <a:srgbClr val="C0C0C0"/>
                  </a:outerShdw>
                </a:effectLst>
              </a:rPr>
              <a:t>Because</a:t>
            </a:r>
            <a:r>
              <a:rPr lang="en-US" baseline="0">
                <a:solidFill>
                  <a:schemeClr val="folHlink"/>
                </a:solidFill>
                <a:effectLst>
                  <a:outerShdw blurRad="38100" dist="38100" dir="2700000" algn="tl">
                    <a:srgbClr val="C0C0C0"/>
                  </a:outerShdw>
                </a:effectLst>
              </a:rPr>
              <a:t> </a:t>
            </a:r>
            <a:r>
              <a:rPr lang="en-US" baseline="0">
                <a:solidFill>
                  <a:schemeClr val="hlink"/>
                </a:solidFill>
                <a:effectLst>
                  <a:outerShdw blurRad="38100" dist="38100" dir="2700000" algn="tl">
                    <a:srgbClr val="C0C0C0"/>
                  </a:outerShdw>
                </a:effectLst>
              </a:rPr>
              <a:t>1 </a:t>
            </a:r>
            <a:r>
              <a:rPr lang="en-US" baseline="0">
                <a:solidFill>
                  <a:schemeClr val="hlink"/>
                </a:solidFill>
                <a:effectLst>
                  <a:outerShdw blurRad="38100" dist="38100" dir="2700000" algn="tl">
                    <a:srgbClr val="C0C0C0"/>
                  </a:outerShdw>
                </a:effectLst>
                <a:latin typeface="Symbol" pitchFamily="18" charset="2"/>
              </a:rPr>
              <a:t>Å</a:t>
            </a:r>
            <a:r>
              <a:rPr lang="en-US" baseline="0">
                <a:solidFill>
                  <a:schemeClr val="hlink"/>
                </a:solidFill>
                <a:effectLst>
                  <a:outerShdw blurRad="38100" dist="38100" dir="2700000" algn="tl">
                    <a:srgbClr val="C0C0C0"/>
                  </a:outerShdw>
                </a:effectLst>
              </a:rPr>
              <a:t> </a:t>
            </a:r>
            <a:r>
              <a:rPr lang="en-US" i="1" baseline="0">
                <a:solidFill>
                  <a:schemeClr val="hlink"/>
                </a:solidFill>
                <a:effectLst>
                  <a:outerShdw blurRad="38100" dist="38100" dir="2700000" algn="tl">
                    <a:srgbClr val="C0C0C0"/>
                  </a:outerShdw>
                </a:effectLst>
              </a:rPr>
              <a:t>k</a:t>
            </a:r>
            <a:r>
              <a:rPr lang="en-US" i="1" baseline="-25000">
                <a:solidFill>
                  <a:schemeClr val="hlink"/>
                </a:solidFill>
                <a:effectLst>
                  <a:outerShdw blurRad="38100" dist="38100" dir="2700000" algn="tl">
                    <a:srgbClr val="C0C0C0"/>
                  </a:outerShdw>
                </a:effectLst>
              </a:rPr>
              <a:t>i</a:t>
            </a:r>
            <a:r>
              <a:rPr lang="en-US" baseline="0">
                <a:solidFill>
                  <a:schemeClr val="hlink"/>
                </a:solidFill>
                <a:effectLst>
                  <a:outerShdw blurRad="38100" dist="38100" dir="2700000" algn="tl">
                    <a:srgbClr val="C0C0C0"/>
                  </a:outerShdw>
                </a:effectLst>
              </a:rPr>
              <a:t> = </a:t>
            </a:r>
            <a:r>
              <a:rPr lang="en-US" i="1" baseline="0">
                <a:solidFill>
                  <a:schemeClr val="hlink"/>
                </a:solidFill>
                <a:effectLst>
                  <a:outerShdw blurRad="38100" dist="38100" dir="2700000" algn="tl">
                    <a:srgbClr val="C0C0C0"/>
                  </a:outerShdw>
                </a:effectLst>
              </a:rPr>
              <a:t>k</a:t>
            </a:r>
            <a:r>
              <a:rPr lang="en-US" i="1" baseline="-25000">
                <a:solidFill>
                  <a:schemeClr val="hlink"/>
                </a:solidFill>
                <a:effectLst>
                  <a:outerShdw blurRad="38100" dist="38100" dir="2700000" algn="tl">
                    <a:srgbClr val="C0C0C0"/>
                  </a:outerShdw>
                </a:effectLst>
              </a:rPr>
              <a:t>i</a:t>
            </a:r>
            <a:r>
              <a:rPr lang="en-US" baseline="0">
                <a:solidFill>
                  <a:schemeClr val="folHlink"/>
                </a:solidFill>
                <a:effectLst>
                  <a:outerShdw blurRad="38100" dist="38100" dir="2700000" algn="tl">
                    <a:srgbClr val="C0C0C0"/>
                  </a:outerShdw>
                </a:effectLst>
              </a:rPr>
              <a:t> </a:t>
            </a:r>
            <a:r>
              <a:rPr lang="en-US" baseline="0">
                <a:effectLst>
                  <a:outerShdw blurRad="38100" dist="38100" dir="2700000" algn="tl">
                    <a:srgbClr val="C0C0C0"/>
                  </a:outerShdw>
                </a:effectLst>
              </a:rPr>
              <a:t>where</a:t>
            </a:r>
            <a:r>
              <a:rPr lang="en-US" baseline="0">
                <a:solidFill>
                  <a:schemeClr val="folHlink"/>
                </a:solidFill>
                <a:effectLst>
                  <a:outerShdw blurRad="38100" dist="38100" dir="2700000" algn="tl">
                    <a:srgbClr val="C0C0C0"/>
                  </a:outerShdw>
                </a:effectLst>
              </a:rPr>
              <a:t> </a:t>
            </a:r>
            <a:r>
              <a:rPr lang="en-US" i="1" baseline="0">
                <a:solidFill>
                  <a:schemeClr val="hlink"/>
                </a:solidFill>
                <a:effectLst>
                  <a:outerShdw blurRad="38100" dist="38100" dir="2700000" algn="tl">
                    <a:srgbClr val="C0C0C0"/>
                  </a:outerShdw>
                </a:effectLst>
              </a:rPr>
              <a:t>k</a:t>
            </a:r>
            <a:r>
              <a:rPr lang="en-US" i="1" baseline="-25000">
                <a:solidFill>
                  <a:schemeClr val="hlink"/>
                </a:solidFill>
                <a:effectLst>
                  <a:outerShdw blurRad="38100" dist="38100" dir="2700000" algn="tl">
                    <a:srgbClr val="C0C0C0"/>
                  </a:outerShdw>
                </a:effectLst>
              </a:rPr>
              <a:t>i</a:t>
            </a:r>
            <a:r>
              <a:rPr lang="en-US" baseline="0">
                <a:solidFill>
                  <a:schemeClr val="folHlink"/>
                </a:solidFill>
                <a:effectLst>
                  <a:outerShdw blurRad="38100" dist="38100" dir="2700000" algn="tl">
                    <a:srgbClr val="C0C0C0"/>
                  </a:outerShdw>
                </a:effectLst>
              </a:rPr>
              <a:t> </a:t>
            </a:r>
            <a:r>
              <a:rPr lang="en-US" baseline="0">
                <a:effectLst>
                  <a:outerShdw blurRad="38100" dist="38100" dir="2700000" algn="tl">
                    <a:srgbClr val="C0C0C0"/>
                  </a:outerShdw>
                </a:effectLst>
              </a:rPr>
              <a:t>is the complement of</a:t>
            </a:r>
            <a:r>
              <a:rPr lang="en-US" baseline="0">
                <a:solidFill>
                  <a:schemeClr val="folHlink"/>
                </a:solidFill>
                <a:effectLst>
                  <a:outerShdw blurRad="38100" dist="38100" dir="2700000" algn="tl">
                    <a:srgbClr val="C0C0C0"/>
                  </a:outerShdw>
                </a:effectLst>
              </a:rPr>
              <a:t> </a:t>
            </a:r>
            <a:r>
              <a:rPr lang="en-US" i="1" baseline="0">
                <a:solidFill>
                  <a:schemeClr val="hlink"/>
                </a:solidFill>
                <a:effectLst>
                  <a:outerShdw blurRad="38100" dist="38100" dir="2700000" algn="tl">
                    <a:srgbClr val="C0C0C0"/>
                  </a:outerShdw>
                </a:effectLst>
              </a:rPr>
              <a:t>k</a:t>
            </a:r>
            <a:r>
              <a:rPr lang="en-US" i="1" baseline="-25000">
                <a:solidFill>
                  <a:schemeClr val="hlink"/>
                </a:solidFill>
                <a:effectLst>
                  <a:outerShdw blurRad="38100" dist="38100" dir="2700000" algn="tl">
                    <a:srgbClr val="C0C0C0"/>
                  </a:outerShdw>
                </a:effectLst>
              </a:rPr>
              <a:t>i </a:t>
            </a:r>
            <a:r>
              <a:rPr lang="en-US" baseline="0">
                <a:solidFill>
                  <a:schemeClr val="folHlink"/>
                </a:solidFill>
                <a:effectLst>
                  <a:outerShdw blurRad="38100" dist="38100" dir="2700000" algn="tl">
                    <a:srgbClr val="C0C0C0"/>
                  </a:outerShdw>
                </a:effectLst>
              </a:rPr>
              <a:t>, </a:t>
            </a:r>
            <a:r>
              <a:rPr lang="en-US" baseline="0">
                <a:effectLst>
                  <a:outerShdw blurRad="38100" dist="38100" dir="2700000" algn="tl">
                    <a:srgbClr val="C0C0C0"/>
                  </a:outerShdw>
                </a:effectLst>
              </a:rPr>
              <a:t>the ciphertext stream is the complement of the key stream. If the key stream is random, the ciphertext is also random. Again the patterns in the plaintext are not preserved in the ciphertext.</a:t>
            </a:r>
          </a:p>
          <a:p>
            <a:pPr marL="457200" indent="-457200" algn="just" eaLnBrk="1" hangingPunct="1">
              <a:spcAft>
                <a:spcPct val="50000"/>
              </a:spcAft>
              <a:buFontTx/>
              <a:buAutoNum type="alphaLcPeriod" startAt="2"/>
              <a:defRPr/>
            </a:pPr>
            <a:r>
              <a:rPr lang="en-US" baseline="0">
                <a:effectLst>
                  <a:outerShdw blurRad="38100" dist="38100" dir="2700000" algn="tl">
                    <a:srgbClr val="C0C0C0"/>
                  </a:outerShdw>
                </a:effectLst>
              </a:rPr>
              <a:t>In this case, each bit in the ciphertext stream is either the same as the corresponding bit in the key stream or the complement of it. Therefore, the result is also a random string if the key stream is random.</a:t>
            </a:r>
          </a:p>
          <a:p>
            <a:pPr marL="457200" indent="-457200" algn="just" eaLnBrk="1" hangingPunct="1">
              <a:spcAft>
                <a:spcPct val="50000"/>
              </a:spcAft>
              <a:buFontTx/>
              <a:buAutoNum type="alphaLcPeriod" startAt="2"/>
              <a:defRPr/>
            </a:pPr>
            <a:r>
              <a:rPr lang="en-US" baseline="0">
                <a:effectLst>
                  <a:outerShdw blurRad="38100" dist="38100" dir="2700000" algn="tl">
                    <a:srgbClr val="C0C0C0"/>
                  </a:outerShdw>
                </a:effectLst>
              </a:rPr>
              <a:t>In this case, the ciphertext is definitely random because the exclusive-or of two random bits results in a random bit.</a:t>
            </a:r>
          </a:p>
        </p:txBody>
      </p:sp>
      <p:sp>
        <p:nvSpPr>
          <p:cNvPr id="966670" name="Line 14">
            <a:extLst>
              <a:ext uri="{FF2B5EF4-FFF2-40B4-BE49-F238E27FC236}">
                <a16:creationId xmlns:a16="http://schemas.microsoft.com/office/drawing/2014/main" id="{0B4A72FD-B56F-47D2-983B-12095F4518DB}"/>
              </a:ext>
            </a:extLst>
          </p:cNvPr>
          <p:cNvSpPr>
            <a:spLocks noChangeShapeType="1"/>
          </p:cNvSpPr>
          <p:nvPr/>
        </p:nvSpPr>
        <p:spPr bwMode="auto">
          <a:xfrm>
            <a:off x="3200400" y="1371600"/>
            <a:ext cx="228600" cy="0"/>
          </a:xfrm>
          <a:prstGeom prst="line">
            <a:avLst/>
          </a:prstGeom>
          <a:noFill/>
          <a:ln w="38100">
            <a:solidFill>
              <a:schemeClr val="hlink"/>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
        <p:nvSpPr>
          <p:cNvPr id="966671" name="Line 15">
            <a:extLst>
              <a:ext uri="{FF2B5EF4-FFF2-40B4-BE49-F238E27FC236}">
                <a16:creationId xmlns:a16="http://schemas.microsoft.com/office/drawing/2014/main" id="{9584ED5F-0201-4C51-A8C9-E1718A6A3B04}"/>
              </a:ext>
            </a:extLst>
          </p:cNvPr>
          <p:cNvSpPr>
            <a:spLocks noChangeShapeType="1"/>
          </p:cNvSpPr>
          <p:nvPr/>
        </p:nvSpPr>
        <p:spPr bwMode="auto">
          <a:xfrm>
            <a:off x="4419600" y="1371600"/>
            <a:ext cx="228600" cy="0"/>
          </a:xfrm>
          <a:prstGeom prst="line">
            <a:avLst/>
          </a:prstGeom>
          <a:noFill/>
          <a:ln w="38100">
            <a:solidFill>
              <a:schemeClr val="hlink"/>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
        <p:nvSpPr>
          <p:cNvPr id="142351" name="Text Box 16"/>
          <p:cNvSpPr txBox="1">
            <a:spLocks noChangeArrowheads="1"/>
          </p:cNvSpPr>
          <p:nvPr/>
        </p:nvSpPr>
        <p:spPr bwMode="auto">
          <a:xfrm>
            <a:off x="3124200" y="533400"/>
            <a:ext cx="17605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t>(Continued)</a:t>
            </a:r>
            <a:endParaRPr lang="en-US" altLang="en-US" sz="2000" i="1" baseline="0"/>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822E5AD3-7300-433A-AA34-5F2E1E407637}" type="slidenum">
              <a:rPr lang="en-US" altLang="en-US" sz="1200" baseline="0" smtClean="0">
                <a:solidFill>
                  <a:schemeClr val="bg2"/>
                </a:solidFill>
                <a:latin typeface="Arial" panose="020B0604020202020204" pitchFamily="34" charset="0"/>
              </a:rPr>
              <a:pPr/>
              <a:t>71</a:t>
            </a:fld>
            <a:endParaRPr lang="en-US" altLang="en-US" sz="1200" baseline="0" smtClean="0">
              <a:solidFill>
                <a:schemeClr val="bg2"/>
              </a:solidFill>
              <a:latin typeface="Arial" panose="020B0604020202020204" pitchFamily="34" charset="0"/>
            </a:endParaRPr>
          </a:p>
        </p:txBody>
      </p:sp>
      <p:sp>
        <p:nvSpPr>
          <p:cNvPr id="144387" name="Text Box 4"/>
          <p:cNvSpPr txBox="1">
            <a:spLocks noChangeArrowheads="1"/>
          </p:cNvSpPr>
          <p:nvPr/>
        </p:nvSpPr>
        <p:spPr bwMode="auto">
          <a:xfrm>
            <a:off x="1790700" y="1066800"/>
            <a:ext cx="49149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Figure 5.23  </a:t>
            </a:r>
            <a:r>
              <a:rPr lang="en-US" altLang="en-US" sz="2000" i="1" baseline="0"/>
              <a:t>Feedback shift register (FSR)</a:t>
            </a:r>
          </a:p>
        </p:txBody>
      </p:sp>
      <p:pic>
        <p:nvPicPr>
          <p:cNvPr id="144388"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1700" y="1844675"/>
            <a:ext cx="7175500" cy="364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4389" name="Rectangle 6"/>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4390" name="Rectangle 7"/>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4391" name="Rectangle 8"/>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4392" name="Rectangle 9"/>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4393" name="Rectangle 10"/>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4394" name="Rectangle 11"/>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4395" name="Rectangle 12"/>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4396" name="Text Box 13"/>
          <p:cNvSpPr txBox="1">
            <a:spLocks noChangeArrowheads="1"/>
          </p:cNvSpPr>
          <p:nvPr/>
        </p:nvSpPr>
        <p:spPr bwMode="auto">
          <a:xfrm>
            <a:off x="1143000" y="0"/>
            <a:ext cx="29606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5.2.1  </a:t>
            </a:r>
            <a:r>
              <a:rPr lang="en-US" altLang="en-US" sz="3200" i="1" baseline="0"/>
              <a:t>Continued</a:t>
            </a: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7285E215-01A5-46AD-AC84-7528445DCECE}" type="slidenum">
              <a:rPr lang="en-US" altLang="en-US" sz="1200" baseline="0" smtClean="0">
                <a:solidFill>
                  <a:schemeClr val="bg2"/>
                </a:solidFill>
                <a:latin typeface="Arial" panose="020B0604020202020204" pitchFamily="34" charset="0"/>
              </a:rPr>
              <a:pPr/>
              <a:t>72</a:t>
            </a:fld>
            <a:endParaRPr lang="en-US" altLang="en-US" sz="1200" baseline="0" smtClean="0">
              <a:solidFill>
                <a:schemeClr val="bg2"/>
              </a:solidFill>
              <a:latin typeface="Arial" panose="020B0604020202020204" pitchFamily="34" charset="0"/>
            </a:endParaRPr>
          </a:p>
        </p:txBody>
      </p:sp>
      <p:sp>
        <p:nvSpPr>
          <p:cNvPr id="146435" name="Text Box 2"/>
          <p:cNvSpPr txBox="1">
            <a:spLocks noChangeArrowheads="1"/>
          </p:cNvSpPr>
          <p:nvPr/>
        </p:nvSpPr>
        <p:spPr bwMode="auto">
          <a:xfrm>
            <a:off x="1143000" y="533400"/>
            <a:ext cx="1944688"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bg1"/>
                </a:solidFill>
              </a:rPr>
              <a:t>Example 5.18</a:t>
            </a:r>
            <a:endParaRPr lang="en-US" altLang="en-US" sz="2000" i="1" baseline="0">
              <a:solidFill>
                <a:schemeClr val="bg1"/>
              </a:solidFill>
            </a:endParaRPr>
          </a:p>
        </p:txBody>
      </p:sp>
      <p:sp>
        <p:nvSpPr>
          <p:cNvPr id="146436" name="Rectangle 3"/>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6437" name="Rectangle 4"/>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6438" name="Rectangle 5"/>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6439" name="Rectangle 6"/>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6440" name="Rectangle 7"/>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6441" name="Rectangle 8"/>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6442" name="Rectangle 9"/>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6443" name="Text Box 10"/>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5.2.1    </a:t>
            </a:r>
            <a:r>
              <a:rPr lang="en-US" altLang="en-US" sz="3200" i="1" baseline="0"/>
              <a:t>Continued</a:t>
            </a:r>
          </a:p>
        </p:txBody>
      </p:sp>
      <p:sp>
        <p:nvSpPr>
          <p:cNvPr id="970763" name="Rectangle 11">
            <a:extLst>
              <a:ext uri="{FF2B5EF4-FFF2-40B4-BE49-F238E27FC236}">
                <a16:creationId xmlns:a16="http://schemas.microsoft.com/office/drawing/2014/main" id="{6456F76B-8E58-4CC7-A0F9-41AA7688CB28}"/>
              </a:ext>
            </a:extLst>
          </p:cNvPr>
          <p:cNvSpPr>
            <a:spLocks noChangeArrowheads="1"/>
          </p:cNvSpPr>
          <p:nvPr/>
        </p:nvSpPr>
        <p:spPr bwMode="auto">
          <a:xfrm>
            <a:off x="228600" y="1371600"/>
            <a:ext cx="8229600" cy="822325"/>
          </a:xfrm>
          <a:prstGeom prst="rect">
            <a:avLst/>
          </a:prstGeom>
          <a:noFill/>
          <a:ln w="9525">
            <a:noFill/>
            <a:miter lim="800000"/>
            <a:headEnd/>
            <a:tailEnd/>
          </a:ln>
          <a:effectLst/>
        </p:spPr>
        <p:txBody>
          <a:bodyPr anchor="ctr">
            <a:spAutoFit/>
          </a:bodyPr>
          <a:lstStyle/>
          <a:p>
            <a:pPr algn="just" eaLnBrk="1" hangingPunct="1">
              <a:defRPr/>
            </a:pPr>
            <a:r>
              <a:rPr lang="en-US" baseline="0">
                <a:effectLst>
                  <a:outerShdw blurRad="38100" dist="38100" dir="2700000" algn="tl">
                    <a:srgbClr val="C0C0C0"/>
                  </a:outerShdw>
                </a:effectLst>
              </a:rPr>
              <a:t>Create a linear feedback shift register with 5 cells in which </a:t>
            </a:r>
          </a:p>
          <a:p>
            <a:pPr algn="just" eaLnBrk="1" hangingPunct="1">
              <a:defRPr/>
            </a:pPr>
            <a:r>
              <a:rPr lang="en-US" i="1" baseline="0">
                <a:solidFill>
                  <a:schemeClr val="hlink"/>
                </a:solidFill>
                <a:effectLst>
                  <a:outerShdw blurRad="38100" dist="38100" dir="2700000" algn="tl">
                    <a:srgbClr val="C0C0C0"/>
                  </a:outerShdw>
                </a:effectLst>
              </a:rPr>
              <a:t>b</a:t>
            </a:r>
            <a:r>
              <a:rPr lang="en-US" i="1" baseline="-25000">
                <a:solidFill>
                  <a:schemeClr val="hlink"/>
                </a:solidFill>
                <a:effectLst>
                  <a:outerShdw blurRad="38100" dist="38100" dir="2700000" algn="tl">
                    <a:srgbClr val="C0C0C0"/>
                  </a:outerShdw>
                </a:effectLst>
              </a:rPr>
              <a:t>5</a:t>
            </a:r>
            <a:r>
              <a:rPr lang="en-US" baseline="0">
                <a:solidFill>
                  <a:schemeClr val="hlink"/>
                </a:solidFill>
                <a:effectLst>
                  <a:outerShdw blurRad="38100" dist="38100" dir="2700000" algn="tl">
                    <a:srgbClr val="C0C0C0"/>
                  </a:outerShdw>
                </a:effectLst>
              </a:rPr>
              <a:t> = </a:t>
            </a:r>
            <a:r>
              <a:rPr lang="en-US" i="1" baseline="0">
                <a:solidFill>
                  <a:schemeClr val="hlink"/>
                </a:solidFill>
                <a:effectLst>
                  <a:outerShdw blurRad="38100" dist="38100" dir="2700000" algn="tl">
                    <a:srgbClr val="C0C0C0"/>
                  </a:outerShdw>
                </a:effectLst>
              </a:rPr>
              <a:t>b</a:t>
            </a:r>
            <a:r>
              <a:rPr lang="en-US" i="1" baseline="-25000">
                <a:solidFill>
                  <a:schemeClr val="hlink"/>
                </a:solidFill>
                <a:effectLst>
                  <a:outerShdw blurRad="38100" dist="38100" dir="2700000" algn="tl">
                    <a:srgbClr val="C0C0C0"/>
                  </a:outerShdw>
                </a:effectLst>
              </a:rPr>
              <a:t>4</a:t>
            </a:r>
            <a:r>
              <a:rPr lang="en-US" baseline="0">
                <a:solidFill>
                  <a:schemeClr val="hlink"/>
                </a:solidFill>
                <a:effectLst>
                  <a:outerShdw blurRad="38100" dist="38100" dir="2700000" algn="tl">
                    <a:srgbClr val="C0C0C0"/>
                  </a:outerShdw>
                </a:effectLst>
              </a:rPr>
              <a:t> </a:t>
            </a:r>
            <a:r>
              <a:rPr lang="en-US" baseline="0">
                <a:solidFill>
                  <a:schemeClr val="hlink"/>
                </a:solidFill>
                <a:effectLst>
                  <a:outerShdw blurRad="38100" dist="38100" dir="2700000" algn="tl">
                    <a:srgbClr val="C0C0C0"/>
                  </a:outerShdw>
                </a:effectLst>
                <a:latin typeface="Symbol" pitchFamily="18" charset="2"/>
              </a:rPr>
              <a:t>Å</a:t>
            </a:r>
            <a:r>
              <a:rPr lang="en-US" baseline="0">
                <a:solidFill>
                  <a:schemeClr val="hlink"/>
                </a:solidFill>
                <a:effectLst>
                  <a:outerShdw blurRad="38100" dist="38100" dir="2700000" algn="tl">
                    <a:srgbClr val="C0C0C0"/>
                  </a:outerShdw>
                </a:effectLst>
              </a:rPr>
              <a:t> </a:t>
            </a:r>
            <a:r>
              <a:rPr lang="en-US" i="1" baseline="0">
                <a:solidFill>
                  <a:schemeClr val="hlink"/>
                </a:solidFill>
                <a:effectLst>
                  <a:outerShdw blurRad="38100" dist="38100" dir="2700000" algn="tl">
                    <a:srgbClr val="C0C0C0"/>
                  </a:outerShdw>
                </a:effectLst>
              </a:rPr>
              <a:t>b</a:t>
            </a:r>
            <a:r>
              <a:rPr lang="en-US" i="1" baseline="-25000">
                <a:solidFill>
                  <a:schemeClr val="hlink"/>
                </a:solidFill>
                <a:effectLst>
                  <a:outerShdw blurRad="38100" dist="38100" dir="2700000" algn="tl">
                    <a:srgbClr val="C0C0C0"/>
                  </a:outerShdw>
                </a:effectLst>
              </a:rPr>
              <a:t>2</a:t>
            </a:r>
            <a:r>
              <a:rPr lang="en-US" baseline="0">
                <a:solidFill>
                  <a:schemeClr val="hlink"/>
                </a:solidFill>
                <a:effectLst>
                  <a:outerShdw blurRad="38100" dist="38100" dir="2700000" algn="tl">
                    <a:srgbClr val="C0C0C0"/>
                  </a:outerShdw>
                </a:effectLst>
              </a:rPr>
              <a:t> </a:t>
            </a:r>
            <a:r>
              <a:rPr lang="en-US" baseline="0">
                <a:solidFill>
                  <a:schemeClr val="hlink"/>
                </a:solidFill>
                <a:effectLst>
                  <a:outerShdw blurRad="38100" dist="38100" dir="2700000" algn="tl">
                    <a:srgbClr val="C0C0C0"/>
                  </a:outerShdw>
                </a:effectLst>
                <a:latin typeface="Symbol" pitchFamily="18" charset="2"/>
              </a:rPr>
              <a:t>Å</a:t>
            </a:r>
            <a:r>
              <a:rPr lang="en-US" baseline="0">
                <a:solidFill>
                  <a:schemeClr val="hlink"/>
                </a:solidFill>
                <a:effectLst>
                  <a:outerShdw blurRad="38100" dist="38100" dir="2700000" algn="tl">
                    <a:srgbClr val="C0C0C0"/>
                  </a:outerShdw>
                </a:effectLst>
              </a:rPr>
              <a:t> </a:t>
            </a:r>
            <a:r>
              <a:rPr lang="en-US" i="1" baseline="0">
                <a:solidFill>
                  <a:schemeClr val="hlink"/>
                </a:solidFill>
                <a:effectLst>
                  <a:outerShdw blurRad="38100" dist="38100" dir="2700000" algn="tl">
                    <a:srgbClr val="C0C0C0"/>
                  </a:outerShdw>
                </a:effectLst>
              </a:rPr>
              <a:t>b</a:t>
            </a:r>
            <a:r>
              <a:rPr lang="en-US" i="1" baseline="-25000">
                <a:solidFill>
                  <a:schemeClr val="hlink"/>
                </a:solidFill>
                <a:effectLst>
                  <a:outerShdw blurRad="38100" dist="38100" dir="2700000" algn="tl">
                    <a:srgbClr val="C0C0C0"/>
                  </a:outerShdw>
                </a:effectLst>
              </a:rPr>
              <a:t>0</a:t>
            </a:r>
            <a:r>
              <a:rPr lang="en-US" i="1" baseline="-25000">
                <a:effectLst>
                  <a:outerShdw blurRad="38100" dist="38100" dir="2700000" algn="tl">
                    <a:srgbClr val="C0C0C0"/>
                  </a:outerShdw>
                </a:effectLst>
              </a:rPr>
              <a:t> </a:t>
            </a:r>
            <a:r>
              <a:rPr lang="en-US" baseline="0">
                <a:effectLst>
                  <a:outerShdw blurRad="38100" dist="38100" dir="2700000" algn="tl">
                    <a:srgbClr val="C0C0C0"/>
                  </a:outerShdw>
                </a:effectLst>
              </a:rPr>
              <a:t>.</a:t>
            </a:r>
          </a:p>
        </p:txBody>
      </p:sp>
      <p:sp>
        <p:nvSpPr>
          <p:cNvPr id="970764" name="Rectangle 12">
            <a:extLst>
              <a:ext uri="{FF2B5EF4-FFF2-40B4-BE49-F238E27FC236}">
                <a16:creationId xmlns:a16="http://schemas.microsoft.com/office/drawing/2014/main" id="{23BBAA4B-2DF0-45D3-B377-9E370509AD63}"/>
              </a:ext>
            </a:extLst>
          </p:cNvPr>
          <p:cNvSpPr>
            <a:spLocks noChangeArrowheads="1"/>
          </p:cNvSpPr>
          <p:nvPr/>
        </p:nvSpPr>
        <p:spPr bwMode="auto">
          <a:xfrm>
            <a:off x="381000" y="2681288"/>
            <a:ext cx="8229600" cy="519112"/>
          </a:xfrm>
          <a:prstGeom prst="rect">
            <a:avLst/>
          </a:prstGeom>
          <a:noFill/>
          <a:ln w="9525">
            <a:noFill/>
            <a:miter lim="800000"/>
            <a:headEnd/>
            <a:tailEnd/>
          </a:ln>
          <a:effectLst/>
        </p:spPr>
        <p:txBody>
          <a:bodyPr anchor="ctr">
            <a:spAutoFit/>
          </a:bodyPr>
          <a:lstStyle/>
          <a:p>
            <a:pPr algn="just" eaLnBrk="1" hangingPunct="1">
              <a:defRPr/>
            </a:pPr>
            <a:r>
              <a:rPr lang="en-US" sz="2800" baseline="0">
                <a:solidFill>
                  <a:schemeClr val="hlink"/>
                </a:solidFill>
                <a:effectLst>
                  <a:outerShdw blurRad="38100" dist="38100" dir="2700000" algn="tl">
                    <a:srgbClr val="C0C0C0"/>
                  </a:outerShdw>
                </a:effectLst>
              </a:rPr>
              <a:t>Solution</a:t>
            </a:r>
          </a:p>
        </p:txBody>
      </p:sp>
      <p:sp>
        <p:nvSpPr>
          <p:cNvPr id="970766" name="Rectangle 14">
            <a:extLst>
              <a:ext uri="{FF2B5EF4-FFF2-40B4-BE49-F238E27FC236}">
                <a16:creationId xmlns:a16="http://schemas.microsoft.com/office/drawing/2014/main" id="{0B2B8BC2-8988-409F-BCE1-4DED785FB5F2}"/>
              </a:ext>
            </a:extLst>
          </p:cNvPr>
          <p:cNvSpPr>
            <a:spLocks noChangeArrowheads="1"/>
          </p:cNvSpPr>
          <p:nvPr/>
        </p:nvSpPr>
        <p:spPr bwMode="auto">
          <a:xfrm>
            <a:off x="381000" y="3233738"/>
            <a:ext cx="8229600" cy="1917700"/>
          </a:xfrm>
          <a:prstGeom prst="rect">
            <a:avLst/>
          </a:prstGeom>
          <a:noFill/>
          <a:ln w="9525">
            <a:noFill/>
            <a:miter lim="800000"/>
            <a:headEnd/>
            <a:tailEnd/>
          </a:ln>
          <a:effectLst/>
        </p:spPr>
        <p:txBody>
          <a:bodyPr anchor="ctr">
            <a:spAutoFit/>
          </a:bodyPr>
          <a:lstStyle/>
          <a:p>
            <a:pPr algn="just" eaLnBrk="1" hangingPunct="1">
              <a:defRPr/>
            </a:pPr>
            <a:r>
              <a:rPr lang="en-US" baseline="0">
                <a:effectLst>
                  <a:outerShdw blurRad="38100" dist="38100" dir="2700000" algn="tl">
                    <a:srgbClr val="C0C0C0"/>
                  </a:outerShdw>
                </a:effectLst>
              </a:rPr>
              <a:t>If </a:t>
            </a:r>
            <a:r>
              <a:rPr lang="en-US" i="1" baseline="0">
                <a:effectLst>
                  <a:outerShdw blurRad="38100" dist="38100" dir="2700000" algn="tl">
                    <a:srgbClr val="C0C0C0"/>
                  </a:outerShdw>
                </a:effectLst>
              </a:rPr>
              <a:t>c</a:t>
            </a:r>
            <a:r>
              <a:rPr lang="en-US" i="1" baseline="-25000">
                <a:effectLst>
                  <a:outerShdw blurRad="38100" dist="38100" dir="2700000" algn="tl">
                    <a:srgbClr val="C0C0C0"/>
                  </a:outerShdw>
                </a:effectLst>
              </a:rPr>
              <a:t>i</a:t>
            </a:r>
            <a:r>
              <a:rPr lang="en-US" baseline="0">
                <a:effectLst>
                  <a:outerShdw blurRad="38100" dist="38100" dir="2700000" algn="tl">
                    <a:srgbClr val="C0C0C0"/>
                  </a:outerShdw>
                </a:effectLst>
              </a:rPr>
              <a:t> = 0, </a:t>
            </a:r>
            <a:r>
              <a:rPr lang="en-US" i="1" baseline="0">
                <a:effectLst>
                  <a:outerShdw blurRad="38100" dist="38100" dir="2700000" algn="tl">
                    <a:srgbClr val="C0C0C0"/>
                  </a:outerShdw>
                </a:effectLst>
              </a:rPr>
              <a:t>b</a:t>
            </a:r>
            <a:r>
              <a:rPr lang="en-US" i="1" baseline="-25000">
                <a:effectLst>
                  <a:outerShdw blurRad="38100" dist="38100" dir="2700000" algn="tl">
                    <a:srgbClr val="C0C0C0"/>
                  </a:outerShdw>
                </a:effectLst>
              </a:rPr>
              <a:t>i</a:t>
            </a:r>
            <a:r>
              <a:rPr lang="en-US" baseline="0">
                <a:effectLst>
                  <a:outerShdw blurRad="38100" dist="38100" dir="2700000" algn="tl">
                    <a:srgbClr val="C0C0C0"/>
                  </a:outerShdw>
                </a:effectLst>
              </a:rPr>
              <a:t> has no role in calculation of </a:t>
            </a:r>
            <a:r>
              <a:rPr lang="en-US" i="1" baseline="0">
                <a:effectLst>
                  <a:outerShdw blurRad="38100" dist="38100" dir="2700000" algn="tl">
                    <a:srgbClr val="C0C0C0"/>
                  </a:outerShdw>
                </a:effectLst>
              </a:rPr>
              <a:t>b</a:t>
            </a:r>
            <a:r>
              <a:rPr lang="en-US" i="1" baseline="-25000">
                <a:effectLst>
                  <a:outerShdw blurRad="38100" dist="38100" dir="2700000" algn="tl">
                    <a:srgbClr val="C0C0C0"/>
                  </a:outerShdw>
                </a:effectLst>
              </a:rPr>
              <a:t>m</a:t>
            </a:r>
            <a:r>
              <a:rPr lang="en-US" baseline="0">
                <a:effectLst>
                  <a:outerShdw blurRad="38100" dist="38100" dir="2700000" algn="tl">
                    <a:srgbClr val="C0C0C0"/>
                  </a:outerShdw>
                </a:effectLst>
              </a:rPr>
              <a:t>. This means that </a:t>
            </a:r>
            <a:r>
              <a:rPr lang="en-US" i="1" baseline="0">
                <a:effectLst>
                  <a:outerShdw blurRad="38100" dist="38100" dir="2700000" algn="tl">
                    <a:srgbClr val="C0C0C0"/>
                  </a:outerShdw>
                </a:effectLst>
              </a:rPr>
              <a:t>b</a:t>
            </a:r>
            <a:r>
              <a:rPr lang="en-US" i="1" baseline="-25000">
                <a:effectLst>
                  <a:outerShdw blurRad="38100" dist="38100" dir="2700000" algn="tl">
                    <a:srgbClr val="C0C0C0"/>
                  </a:outerShdw>
                </a:effectLst>
              </a:rPr>
              <a:t>i</a:t>
            </a:r>
            <a:r>
              <a:rPr lang="en-US" baseline="0">
                <a:effectLst>
                  <a:outerShdw blurRad="38100" dist="38100" dir="2700000" algn="tl">
                    <a:srgbClr val="C0C0C0"/>
                  </a:outerShdw>
                </a:effectLst>
              </a:rPr>
              <a:t> is not connected to the feedback function. If </a:t>
            </a:r>
            <a:r>
              <a:rPr lang="en-US" i="1" baseline="0">
                <a:effectLst>
                  <a:outerShdw blurRad="38100" dist="38100" dir="2700000" algn="tl">
                    <a:srgbClr val="C0C0C0"/>
                  </a:outerShdw>
                </a:effectLst>
              </a:rPr>
              <a:t>c</a:t>
            </a:r>
            <a:r>
              <a:rPr lang="en-US" i="1" baseline="-25000">
                <a:effectLst>
                  <a:outerShdw blurRad="38100" dist="38100" dir="2700000" algn="tl">
                    <a:srgbClr val="C0C0C0"/>
                  </a:outerShdw>
                </a:effectLst>
              </a:rPr>
              <a:t>i</a:t>
            </a:r>
            <a:r>
              <a:rPr lang="en-US" baseline="0">
                <a:effectLst>
                  <a:outerShdw blurRad="38100" dist="38100" dir="2700000" algn="tl">
                    <a:srgbClr val="C0C0C0"/>
                  </a:outerShdw>
                </a:effectLst>
              </a:rPr>
              <a:t> = 1, </a:t>
            </a:r>
            <a:r>
              <a:rPr lang="en-US" i="1" baseline="0">
                <a:effectLst>
                  <a:outerShdw blurRad="38100" dist="38100" dir="2700000" algn="tl">
                    <a:srgbClr val="C0C0C0"/>
                  </a:outerShdw>
                </a:effectLst>
              </a:rPr>
              <a:t>b</a:t>
            </a:r>
            <a:r>
              <a:rPr lang="en-US" i="1" baseline="-25000">
                <a:effectLst>
                  <a:outerShdw blurRad="38100" dist="38100" dir="2700000" algn="tl">
                    <a:srgbClr val="C0C0C0"/>
                  </a:outerShdw>
                </a:effectLst>
              </a:rPr>
              <a:t>i</a:t>
            </a:r>
            <a:r>
              <a:rPr lang="en-US" baseline="0">
                <a:effectLst>
                  <a:outerShdw blurRad="38100" dist="38100" dir="2700000" algn="tl">
                    <a:srgbClr val="C0C0C0"/>
                  </a:outerShdw>
                </a:effectLst>
              </a:rPr>
              <a:t> is involved in calculation of bm. In this example, c1 and c3 are 0’s, which means that we have only three connections. Figure 5.24 shows the design.</a:t>
            </a: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F20833B2-FA18-44BD-A2C4-DCF1DA48834B}" type="slidenum">
              <a:rPr lang="en-US" altLang="en-US" sz="1200" baseline="0" smtClean="0">
                <a:solidFill>
                  <a:schemeClr val="bg2"/>
                </a:solidFill>
                <a:latin typeface="Arial" panose="020B0604020202020204" pitchFamily="34" charset="0"/>
              </a:rPr>
              <a:pPr/>
              <a:t>73</a:t>
            </a:fld>
            <a:endParaRPr lang="en-US" altLang="en-US" sz="1200" baseline="0" smtClean="0">
              <a:solidFill>
                <a:schemeClr val="bg2"/>
              </a:solidFill>
              <a:latin typeface="Arial" panose="020B0604020202020204" pitchFamily="34" charset="0"/>
            </a:endParaRPr>
          </a:p>
        </p:txBody>
      </p:sp>
      <p:sp>
        <p:nvSpPr>
          <p:cNvPr id="148483" name="Text Box 4"/>
          <p:cNvSpPr txBox="1">
            <a:spLocks noChangeArrowheads="1"/>
          </p:cNvSpPr>
          <p:nvPr/>
        </p:nvSpPr>
        <p:spPr bwMode="auto">
          <a:xfrm>
            <a:off x="1143000" y="533400"/>
            <a:ext cx="43195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Figure 5.24  </a:t>
            </a:r>
            <a:r>
              <a:rPr lang="en-US" altLang="en-US" sz="2000" i="1" baseline="0"/>
              <a:t>LSFR for Example 5.18</a:t>
            </a:r>
          </a:p>
        </p:txBody>
      </p:sp>
      <p:pic>
        <p:nvPicPr>
          <p:cNvPr id="148484"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8375" y="2868613"/>
            <a:ext cx="7413625" cy="177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8485" name="Rectangle 6"/>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8486" name="Rectangle 7"/>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8487" name="Rectangle 8"/>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8488" name="Rectangle 9"/>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8489" name="Rectangle 10"/>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8490" name="Rectangle 11"/>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8491" name="Rectangle 12"/>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48492" name="Text Box 13"/>
          <p:cNvSpPr txBox="1">
            <a:spLocks noChangeArrowheads="1"/>
          </p:cNvSpPr>
          <p:nvPr/>
        </p:nvSpPr>
        <p:spPr bwMode="auto">
          <a:xfrm>
            <a:off x="1143000" y="0"/>
            <a:ext cx="370522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5.2.1  Confidentiality</a:t>
            </a: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E12E0EC2-3A7E-412A-B781-92826BA57411}" type="slidenum">
              <a:rPr lang="en-US" altLang="en-US" sz="1200" baseline="0" smtClean="0">
                <a:solidFill>
                  <a:schemeClr val="bg2"/>
                </a:solidFill>
                <a:latin typeface="Arial" panose="020B0604020202020204" pitchFamily="34" charset="0"/>
              </a:rPr>
              <a:pPr/>
              <a:t>74</a:t>
            </a:fld>
            <a:endParaRPr lang="en-US" altLang="en-US" sz="1200" baseline="0" smtClean="0">
              <a:solidFill>
                <a:schemeClr val="bg2"/>
              </a:solidFill>
              <a:latin typeface="Arial" panose="020B0604020202020204" pitchFamily="34" charset="0"/>
            </a:endParaRPr>
          </a:p>
        </p:txBody>
      </p:sp>
      <p:sp>
        <p:nvSpPr>
          <p:cNvPr id="150531" name="Text Box 2"/>
          <p:cNvSpPr txBox="1">
            <a:spLocks noChangeArrowheads="1"/>
          </p:cNvSpPr>
          <p:nvPr/>
        </p:nvSpPr>
        <p:spPr bwMode="auto">
          <a:xfrm>
            <a:off x="1143000" y="533400"/>
            <a:ext cx="1944688"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bg1"/>
                </a:solidFill>
              </a:rPr>
              <a:t>Example 5.19</a:t>
            </a:r>
            <a:endParaRPr lang="en-US" altLang="en-US" sz="2000" i="1" baseline="0">
              <a:solidFill>
                <a:schemeClr val="bg1"/>
              </a:solidFill>
            </a:endParaRPr>
          </a:p>
        </p:txBody>
      </p:sp>
      <p:sp>
        <p:nvSpPr>
          <p:cNvPr id="150532" name="Rectangle 3"/>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0533" name="Rectangle 4"/>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0534" name="Rectangle 5"/>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0535" name="Rectangle 6"/>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0536" name="Rectangle 7"/>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0537" name="Rectangle 8"/>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0538" name="Rectangle 9"/>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0539" name="Text Box 10"/>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5.2.1    </a:t>
            </a:r>
            <a:r>
              <a:rPr lang="en-US" altLang="en-US" sz="3200" i="1" baseline="0"/>
              <a:t>Continued</a:t>
            </a:r>
          </a:p>
        </p:txBody>
      </p:sp>
      <p:sp>
        <p:nvSpPr>
          <p:cNvPr id="974859" name="Rectangle 11">
            <a:extLst>
              <a:ext uri="{FF2B5EF4-FFF2-40B4-BE49-F238E27FC236}">
                <a16:creationId xmlns:a16="http://schemas.microsoft.com/office/drawing/2014/main" id="{BF7D9A03-AC22-444C-A2C2-BEA93A29E8E9}"/>
              </a:ext>
            </a:extLst>
          </p:cNvPr>
          <p:cNvSpPr>
            <a:spLocks noChangeArrowheads="1"/>
          </p:cNvSpPr>
          <p:nvPr/>
        </p:nvSpPr>
        <p:spPr bwMode="auto">
          <a:xfrm>
            <a:off x="228600" y="1066800"/>
            <a:ext cx="8229600" cy="1187450"/>
          </a:xfrm>
          <a:prstGeom prst="rect">
            <a:avLst/>
          </a:prstGeom>
          <a:noFill/>
          <a:ln w="9525">
            <a:noFill/>
            <a:miter lim="800000"/>
            <a:headEnd/>
            <a:tailEnd/>
          </a:ln>
          <a:effectLst/>
        </p:spPr>
        <p:txBody>
          <a:bodyPr anchor="ctr">
            <a:spAutoFit/>
          </a:bodyPr>
          <a:lstStyle/>
          <a:p>
            <a:pPr algn="just" eaLnBrk="1" hangingPunct="1">
              <a:defRPr/>
            </a:pPr>
            <a:r>
              <a:rPr lang="en-US" baseline="0">
                <a:effectLst>
                  <a:outerShdw blurRad="38100" dist="38100" dir="2700000" algn="tl">
                    <a:srgbClr val="C0C0C0"/>
                  </a:outerShdw>
                </a:effectLst>
              </a:rPr>
              <a:t>Create a linear feedback shift register with 4 cells in which </a:t>
            </a:r>
          </a:p>
          <a:p>
            <a:pPr algn="just" eaLnBrk="1" hangingPunct="1">
              <a:defRPr/>
            </a:pPr>
            <a:r>
              <a:rPr lang="en-US" i="1" baseline="0">
                <a:solidFill>
                  <a:schemeClr val="hlink"/>
                </a:solidFill>
                <a:effectLst>
                  <a:outerShdw blurRad="38100" dist="38100" dir="2700000" algn="tl">
                    <a:srgbClr val="C0C0C0"/>
                  </a:outerShdw>
                </a:effectLst>
              </a:rPr>
              <a:t>b</a:t>
            </a:r>
            <a:r>
              <a:rPr lang="en-US" baseline="-25000">
                <a:solidFill>
                  <a:schemeClr val="hlink"/>
                </a:solidFill>
                <a:effectLst>
                  <a:outerShdw blurRad="38100" dist="38100" dir="2700000" algn="tl">
                    <a:srgbClr val="C0C0C0"/>
                  </a:outerShdw>
                </a:effectLst>
              </a:rPr>
              <a:t>4</a:t>
            </a:r>
            <a:r>
              <a:rPr lang="en-US" baseline="0">
                <a:solidFill>
                  <a:schemeClr val="hlink"/>
                </a:solidFill>
                <a:effectLst>
                  <a:outerShdw blurRad="38100" dist="38100" dir="2700000" algn="tl">
                    <a:srgbClr val="C0C0C0"/>
                  </a:outerShdw>
                </a:effectLst>
              </a:rPr>
              <a:t> = </a:t>
            </a:r>
            <a:r>
              <a:rPr lang="en-US" i="1" baseline="0">
                <a:solidFill>
                  <a:schemeClr val="hlink"/>
                </a:solidFill>
                <a:effectLst>
                  <a:outerShdw blurRad="38100" dist="38100" dir="2700000" algn="tl">
                    <a:srgbClr val="C0C0C0"/>
                  </a:outerShdw>
                </a:effectLst>
              </a:rPr>
              <a:t>b</a:t>
            </a:r>
            <a:r>
              <a:rPr lang="en-US" baseline="-25000">
                <a:solidFill>
                  <a:schemeClr val="hlink"/>
                </a:solidFill>
                <a:effectLst>
                  <a:outerShdw blurRad="38100" dist="38100" dir="2700000" algn="tl">
                    <a:srgbClr val="C0C0C0"/>
                  </a:outerShdw>
                </a:effectLst>
              </a:rPr>
              <a:t>1</a:t>
            </a:r>
            <a:r>
              <a:rPr lang="en-US" baseline="0">
                <a:solidFill>
                  <a:schemeClr val="hlink"/>
                </a:solidFill>
                <a:effectLst>
                  <a:outerShdw blurRad="38100" dist="38100" dir="2700000" algn="tl">
                    <a:srgbClr val="C0C0C0"/>
                  </a:outerShdw>
                </a:effectLst>
              </a:rPr>
              <a:t> </a:t>
            </a:r>
            <a:r>
              <a:rPr lang="en-US" baseline="0">
                <a:solidFill>
                  <a:schemeClr val="hlink"/>
                </a:solidFill>
                <a:effectLst>
                  <a:outerShdw blurRad="38100" dist="38100" dir="2700000" algn="tl">
                    <a:srgbClr val="C0C0C0"/>
                  </a:outerShdw>
                </a:effectLst>
                <a:latin typeface="Symbol" pitchFamily="18" charset="2"/>
              </a:rPr>
              <a:t>Å</a:t>
            </a:r>
            <a:r>
              <a:rPr lang="en-US" baseline="0">
                <a:solidFill>
                  <a:schemeClr val="hlink"/>
                </a:solidFill>
                <a:effectLst>
                  <a:outerShdw blurRad="38100" dist="38100" dir="2700000" algn="tl">
                    <a:srgbClr val="C0C0C0"/>
                  </a:outerShdw>
                </a:effectLst>
              </a:rPr>
              <a:t> </a:t>
            </a:r>
            <a:r>
              <a:rPr lang="en-US" i="1" baseline="0">
                <a:solidFill>
                  <a:schemeClr val="hlink"/>
                </a:solidFill>
                <a:effectLst>
                  <a:outerShdw blurRad="38100" dist="38100" dir="2700000" algn="tl">
                    <a:srgbClr val="C0C0C0"/>
                  </a:outerShdw>
                </a:effectLst>
              </a:rPr>
              <a:t>b</a:t>
            </a:r>
            <a:r>
              <a:rPr lang="en-US" baseline="-25000">
                <a:solidFill>
                  <a:schemeClr val="hlink"/>
                </a:solidFill>
                <a:effectLst>
                  <a:outerShdw blurRad="38100" dist="38100" dir="2700000" algn="tl">
                    <a:srgbClr val="C0C0C0"/>
                  </a:outerShdw>
                </a:effectLst>
              </a:rPr>
              <a:t>0</a:t>
            </a:r>
            <a:r>
              <a:rPr lang="en-US" baseline="0">
                <a:effectLst>
                  <a:outerShdw blurRad="38100" dist="38100" dir="2700000" algn="tl">
                    <a:srgbClr val="C0C0C0"/>
                  </a:outerShdw>
                </a:effectLst>
              </a:rPr>
              <a:t>. Show the value of output for 20 transitions (shifts) if the seed is (0001)</a:t>
            </a:r>
            <a:r>
              <a:rPr lang="en-US" baseline="-25000">
                <a:effectLst>
                  <a:outerShdw blurRad="38100" dist="38100" dir="2700000" algn="tl">
                    <a:srgbClr val="C0C0C0"/>
                  </a:outerShdw>
                </a:effectLst>
              </a:rPr>
              <a:t>2</a:t>
            </a:r>
            <a:r>
              <a:rPr lang="en-US" baseline="0">
                <a:effectLst>
                  <a:outerShdw blurRad="38100" dist="38100" dir="2700000" algn="tl">
                    <a:srgbClr val="C0C0C0"/>
                  </a:outerShdw>
                </a:effectLst>
              </a:rPr>
              <a:t>.</a:t>
            </a:r>
          </a:p>
        </p:txBody>
      </p:sp>
      <p:sp>
        <p:nvSpPr>
          <p:cNvPr id="974860" name="Rectangle 12">
            <a:extLst>
              <a:ext uri="{FF2B5EF4-FFF2-40B4-BE49-F238E27FC236}">
                <a16:creationId xmlns:a16="http://schemas.microsoft.com/office/drawing/2014/main" id="{4A83E783-E035-4C68-8D2F-00A68939C3FF}"/>
              </a:ext>
            </a:extLst>
          </p:cNvPr>
          <p:cNvSpPr>
            <a:spLocks noChangeArrowheads="1"/>
          </p:cNvSpPr>
          <p:nvPr/>
        </p:nvSpPr>
        <p:spPr bwMode="auto">
          <a:xfrm>
            <a:off x="381000" y="2362200"/>
            <a:ext cx="8229600" cy="519113"/>
          </a:xfrm>
          <a:prstGeom prst="rect">
            <a:avLst/>
          </a:prstGeom>
          <a:noFill/>
          <a:ln w="9525">
            <a:noFill/>
            <a:miter lim="800000"/>
            <a:headEnd/>
            <a:tailEnd/>
          </a:ln>
          <a:effectLst/>
        </p:spPr>
        <p:txBody>
          <a:bodyPr anchor="ctr">
            <a:spAutoFit/>
          </a:bodyPr>
          <a:lstStyle/>
          <a:p>
            <a:pPr algn="just" eaLnBrk="1" hangingPunct="1">
              <a:defRPr/>
            </a:pPr>
            <a:r>
              <a:rPr lang="en-US" sz="2800" baseline="0">
                <a:solidFill>
                  <a:schemeClr val="hlink"/>
                </a:solidFill>
                <a:effectLst>
                  <a:outerShdw blurRad="38100" dist="38100" dir="2700000" algn="tl">
                    <a:srgbClr val="C0C0C0"/>
                  </a:outerShdw>
                </a:effectLst>
              </a:rPr>
              <a:t>Solution</a:t>
            </a:r>
          </a:p>
        </p:txBody>
      </p:sp>
      <p:pic>
        <p:nvPicPr>
          <p:cNvPr id="150542"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1638" y="3657600"/>
            <a:ext cx="6481762" cy="309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0543" name="Text Box 15"/>
          <p:cNvSpPr txBox="1">
            <a:spLocks noChangeArrowheads="1"/>
          </p:cNvSpPr>
          <p:nvPr/>
        </p:nvSpPr>
        <p:spPr bwMode="auto">
          <a:xfrm>
            <a:off x="1828800" y="2895600"/>
            <a:ext cx="43195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Figure 5.25  </a:t>
            </a:r>
            <a:r>
              <a:rPr lang="en-US" altLang="en-US" sz="2000" i="1" baseline="0"/>
              <a:t>LFSR for Example 5.19</a:t>
            </a: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5F81447F-7906-4704-9D20-E5DF4A374925}" type="slidenum">
              <a:rPr lang="en-US" altLang="en-US" sz="1200" baseline="0" smtClean="0">
                <a:solidFill>
                  <a:schemeClr val="bg2"/>
                </a:solidFill>
                <a:latin typeface="Arial" panose="020B0604020202020204" pitchFamily="34" charset="0"/>
              </a:rPr>
              <a:pPr/>
              <a:t>75</a:t>
            </a:fld>
            <a:endParaRPr lang="en-US" altLang="en-US" sz="1200" baseline="0" smtClean="0">
              <a:solidFill>
                <a:schemeClr val="bg2"/>
              </a:solidFill>
              <a:latin typeface="Arial" panose="020B0604020202020204" pitchFamily="34" charset="0"/>
            </a:endParaRPr>
          </a:p>
        </p:txBody>
      </p:sp>
      <p:sp>
        <p:nvSpPr>
          <p:cNvPr id="152579" name="Text Box 2"/>
          <p:cNvSpPr txBox="1">
            <a:spLocks noChangeArrowheads="1"/>
          </p:cNvSpPr>
          <p:nvPr/>
        </p:nvSpPr>
        <p:spPr bwMode="auto">
          <a:xfrm>
            <a:off x="533400" y="1143000"/>
            <a:ext cx="6610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Table 4.6    </a:t>
            </a:r>
            <a:r>
              <a:rPr lang="en-US" altLang="en-US" sz="2000" i="1" baseline="0"/>
              <a:t>Cell values and key sequence for Example 5.19</a:t>
            </a:r>
          </a:p>
        </p:txBody>
      </p:sp>
      <p:sp>
        <p:nvSpPr>
          <p:cNvPr id="152580" name="Rectangle 4"/>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2581" name="Rectangle 5"/>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2582" name="Rectangle 6"/>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2583" name="Rectangle 7"/>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2584" name="Rectangle 8"/>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2585" name="Rectangle 9"/>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2586" name="Rectangle 10"/>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2587" name="Text Box 11"/>
          <p:cNvSpPr txBox="1">
            <a:spLocks noChangeArrowheads="1"/>
          </p:cNvSpPr>
          <p:nvPr/>
        </p:nvSpPr>
        <p:spPr bwMode="auto">
          <a:xfrm>
            <a:off x="1143000" y="0"/>
            <a:ext cx="28590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5.2.1 </a:t>
            </a:r>
            <a:r>
              <a:rPr lang="en-US" altLang="en-US" sz="3200" i="1" baseline="0"/>
              <a:t>Continued</a:t>
            </a:r>
          </a:p>
        </p:txBody>
      </p:sp>
      <p:pic>
        <p:nvPicPr>
          <p:cNvPr id="152588" name="Picture 1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288" y="1554163"/>
            <a:ext cx="8520112" cy="4922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2589" name="Text Box 14"/>
          <p:cNvSpPr txBox="1">
            <a:spLocks noChangeArrowheads="1"/>
          </p:cNvSpPr>
          <p:nvPr/>
        </p:nvSpPr>
        <p:spPr bwMode="auto">
          <a:xfrm>
            <a:off x="1143000" y="533400"/>
            <a:ext cx="1944688"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bg1"/>
                </a:solidFill>
              </a:rPr>
              <a:t>Example 5.19</a:t>
            </a:r>
            <a:endParaRPr lang="en-US" altLang="en-US" sz="2000" i="1" baseline="0">
              <a:solidFill>
                <a:schemeClr val="bg1"/>
              </a:solidFill>
            </a:endParaRPr>
          </a:p>
        </p:txBody>
      </p:sp>
      <p:sp>
        <p:nvSpPr>
          <p:cNvPr id="152590" name="Text Box 15"/>
          <p:cNvSpPr txBox="1">
            <a:spLocks noChangeArrowheads="1"/>
          </p:cNvSpPr>
          <p:nvPr/>
        </p:nvSpPr>
        <p:spPr bwMode="auto">
          <a:xfrm>
            <a:off x="3276600" y="533400"/>
            <a:ext cx="17605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t>(Continued)</a:t>
            </a:r>
            <a:endParaRPr lang="en-US" altLang="en-US" sz="2000" i="1" baseline="0"/>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D9A796C6-45E0-4A8E-B7A0-C0F37088B2FD}" type="slidenum">
              <a:rPr lang="en-US" altLang="en-US" sz="1200" baseline="0" smtClean="0">
                <a:solidFill>
                  <a:schemeClr val="bg2"/>
                </a:solidFill>
                <a:latin typeface="Arial" panose="020B0604020202020204" pitchFamily="34" charset="0"/>
              </a:rPr>
              <a:pPr/>
              <a:t>76</a:t>
            </a:fld>
            <a:endParaRPr lang="en-US" altLang="en-US" sz="1200" baseline="0" smtClean="0">
              <a:solidFill>
                <a:schemeClr val="bg2"/>
              </a:solidFill>
              <a:latin typeface="Arial" panose="020B0604020202020204" pitchFamily="34" charset="0"/>
            </a:endParaRPr>
          </a:p>
        </p:txBody>
      </p:sp>
      <p:sp>
        <p:nvSpPr>
          <p:cNvPr id="154627" name="Text Box 2"/>
          <p:cNvSpPr txBox="1">
            <a:spLocks noChangeArrowheads="1"/>
          </p:cNvSpPr>
          <p:nvPr/>
        </p:nvSpPr>
        <p:spPr bwMode="auto">
          <a:xfrm>
            <a:off x="381000" y="1219200"/>
            <a:ext cx="29876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folHlink"/>
                </a:solidFill>
              </a:rPr>
              <a:t>Table 4.6   </a:t>
            </a:r>
            <a:r>
              <a:rPr lang="en-US" altLang="en-US" baseline="0"/>
              <a:t>Continued</a:t>
            </a:r>
            <a:endParaRPr lang="en-US" altLang="en-US" sz="2000" i="1" baseline="0"/>
          </a:p>
        </p:txBody>
      </p:sp>
      <p:sp>
        <p:nvSpPr>
          <p:cNvPr id="154628" name="Rectangle 3"/>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4629" name="Rectangle 4"/>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4630" name="Rectangle 5"/>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4631" name="Rectangle 6"/>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4632" name="Rectangle 7"/>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4633" name="Rectangle 8"/>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4634" name="Rectangle 9"/>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4635" name="Text Box 10"/>
          <p:cNvSpPr txBox="1">
            <a:spLocks noChangeArrowheads="1"/>
          </p:cNvSpPr>
          <p:nvPr/>
        </p:nvSpPr>
        <p:spPr bwMode="auto">
          <a:xfrm>
            <a:off x="1143000" y="0"/>
            <a:ext cx="28590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5.2.1 </a:t>
            </a:r>
            <a:r>
              <a:rPr lang="en-US" altLang="en-US" sz="3200" i="1" baseline="0"/>
              <a:t>Continued</a:t>
            </a:r>
          </a:p>
        </p:txBody>
      </p:sp>
      <p:sp>
        <p:nvSpPr>
          <p:cNvPr id="154636" name="Text Box 12"/>
          <p:cNvSpPr txBox="1">
            <a:spLocks noChangeArrowheads="1"/>
          </p:cNvSpPr>
          <p:nvPr/>
        </p:nvSpPr>
        <p:spPr bwMode="auto">
          <a:xfrm>
            <a:off x="1143000" y="533400"/>
            <a:ext cx="1944688"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bg1"/>
                </a:solidFill>
              </a:rPr>
              <a:t>Example 5.19</a:t>
            </a:r>
            <a:endParaRPr lang="en-US" altLang="en-US" sz="2000" i="1" baseline="0">
              <a:solidFill>
                <a:schemeClr val="bg1"/>
              </a:solidFill>
            </a:endParaRPr>
          </a:p>
        </p:txBody>
      </p:sp>
      <p:pic>
        <p:nvPicPr>
          <p:cNvPr id="154637" name="Picture 1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 y="1666875"/>
            <a:ext cx="8520113" cy="412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4638" name="Text Box 14"/>
          <p:cNvSpPr txBox="1">
            <a:spLocks noChangeArrowheads="1"/>
          </p:cNvSpPr>
          <p:nvPr/>
        </p:nvSpPr>
        <p:spPr bwMode="auto">
          <a:xfrm>
            <a:off x="3124200" y="533400"/>
            <a:ext cx="17605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t>(Continued)</a:t>
            </a:r>
            <a:endParaRPr lang="en-US" altLang="en-US" sz="2000" i="1" baseline="0"/>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A589D413-B038-48CD-9855-00AF8B358935}" type="slidenum">
              <a:rPr lang="en-US" altLang="en-US" sz="1200" baseline="0" smtClean="0">
                <a:solidFill>
                  <a:schemeClr val="bg2"/>
                </a:solidFill>
                <a:latin typeface="Arial" panose="020B0604020202020204" pitchFamily="34" charset="0"/>
              </a:rPr>
              <a:pPr/>
              <a:t>77</a:t>
            </a:fld>
            <a:endParaRPr lang="en-US" altLang="en-US" sz="1200" baseline="0" smtClean="0">
              <a:solidFill>
                <a:schemeClr val="bg2"/>
              </a:solidFill>
              <a:latin typeface="Arial" panose="020B0604020202020204" pitchFamily="34" charset="0"/>
            </a:endParaRPr>
          </a:p>
        </p:txBody>
      </p:sp>
      <p:sp>
        <p:nvSpPr>
          <p:cNvPr id="156675" name="Rectangle 3"/>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6676" name="Rectangle 4"/>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6677" name="Rectangle 5"/>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6678" name="Rectangle 6"/>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6679" name="Rectangle 7"/>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6680" name="Rectangle 8"/>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6681" name="Rectangle 9"/>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6682" name="Text Box 10"/>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5.2.1    </a:t>
            </a:r>
            <a:r>
              <a:rPr lang="en-US" altLang="en-US" sz="3200" i="1" baseline="0"/>
              <a:t>Continued</a:t>
            </a:r>
          </a:p>
        </p:txBody>
      </p:sp>
      <p:sp>
        <p:nvSpPr>
          <p:cNvPr id="983053" name="Rectangle 13">
            <a:extLst>
              <a:ext uri="{FF2B5EF4-FFF2-40B4-BE49-F238E27FC236}">
                <a16:creationId xmlns:a16="http://schemas.microsoft.com/office/drawing/2014/main" id="{C13FECDD-C28C-4C87-B0C0-24AA3EA7C1DC}"/>
              </a:ext>
            </a:extLst>
          </p:cNvPr>
          <p:cNvSpPr>
            <a:spLocks noChangeArrowheads="1"/>
          </p:cNvSpPr>
          <p:nvPr/>
        </p:nvSpPr>
        <p:spPr bwMode="auto">
          <a:xfrm>
            <a:off x="304800" y="1066800"/>
            <a:ext cx="8229600" cy="1552575"/>
          </a:xfrm>
          <a:prstGeom prst="rect">
            <a:avLst/>
          </a:prstGeom>
          <a:noFill/>
          <a:ln w="9525">
            <a:noFill/>
            <a:miter lim="800000"/>
            <a:headEnd/>
            <a:tailEnd/>
          </a:ln>
          <a:effectLst/>
        </p:spPr>
        <p:txBody>
          <a:bodyPr anchor="ctr">
            <a:spAutoFit/>
          </a:bodyPr>
          <a:lstStyle/>
          <a:p>
            <a:pPr algn="just" eaLnBrk="1" hangingPunct="1">
              <a:defRPr/>
            </a:pPr>
            <a:r>
              <a:rPr lang="en-US" baseline="0">
                <a:effectLst>
                  <a:outerShdw blurRad="38100" dist="38100" dir="2700000" algn="tl">
                    <a:srgbClr val="C0C0C0"/>
                  </a:outerShdw>
                </a:effectLst>
              </a:rPr>
              <a:t>Note that the key stream is </a:t>
            </a:r>
            <a:r>
              <a:rPr lang="en-US" baseline="0">
                <a:solidFill>
                  <a:schemeClr val="hlink"/>
                </a:solidFill>
                <a:effectLst>
                  <a:outerShdw blurRad="38100" dist="38100" dir="2700000" algn="tl">
                    <a:srgbClr val="C0C0C0"/>
                  </a:outerShdw>
                </a:effectLst>
              </a:rPr>
              <a:t>100010011010111 10001….</a:t>
            </a:r>
            <a:r>
              <a:rPr lang="en-US" baseline="0">
                <a:effectLst>
                  <a:outerShdw blurRad="38100" dist="38100" dir="2700000" algn="tl">
                    <a:srgbClr val="C0C0C0"/>
                  </a:outerShdw>
                </a:effectLst>
              </a:rPr>
              <a:t> This looks like a random sequence at first glance, but if we go through more transitions, we see that the sequence is periodic. It is a repetition of 15 bits as shown below:</a:t>
            </a:r>
          </a:p>
        </p:txBody>
      </p:sp>
      <p:pic>
        <p:nvPicPr>
          <p:cNvPr id="156684" name="Picture 1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3088" y="2730500"/>
            <a:ext cx="7961312"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83055" name="Rectangle 15">
            <a:extLst>
              <a:ext uri="{FF2B5EF4-FFF2-40B4-BE49-F238E27FC236}">
                <a16:creationId xmlns:a16="http://schemas.microsoft.com/office/drawing/2014/main" id="{266D3008-A898-4B5D-94E7-C95655AE274E}"/>
              </a:ext>
            </a:extLst>
          </p:cNvPr>
          <p:cNvSpPr>
            <a:spLocks noChangeArrowheads="1"/>
          </p:cNvSpPr>
          <p:nvPr/>
        </p:nvSpPr>
        <p:spPr bwMode="auto">
          <a:xfrm>
            <a:off x="381000" y="3429000"/>
            <a:ext cx="8229600" cy="822325"/>
          </a:xfrm>
          <a:prstGeom prst="rect">
            <a:avLst/>
          </a:prstGeom>
          <a:noFill/>
          <a:ln w="9525">
            <a:noFill/>
            <a:miter lim="800000"/>
            <a:headEnd/>
            <a:tailEnd/>
          </a:ln>
          <a:effectLst/>
        </p:spPr>
        <p:txBody>
          <a:bodyPr anchor="ctr">
            <a:spAutoFit/>
          </a:bodyPr>
          <a:lstStyle/>
          <a:p>
            <a:pPr algn="just" eaLnBrk="1" hangingPunct="1">
              <a:defRPr/>
            </a:pPr>
            <a:r>
              <a:rPr lang="en-US" baseline="0">
                <a:effectLst>
                  <a:outerShdw blurRad="38100" dist="38100" dir="2700000" algn="tl">
                    <a:srgbClr val="C0C0C0"/>
                  </a:outerShdw>
                </a:effectLst>
              </a:rPr>
              <a:t>The key stream generated from a LFSR is a pseudorandom sequence in which the the sequence is repeated after </a:t>
            </a:r>
            <a:r>
              <a:rPr lang="en-US" i="1" baseline="0">
                <a:effectLst>
                  <a:outerShdw blurRad="38100" dist="38100" dir="2700000" algn="tl">
                    <a:srgbClr val="C0C0C0"/>
                  </a:outerShdw>
                </a:effectLst>
              </a:rPr>
              <a:t>N</a:t>
            </a:r>
            <a:r>
              <a:rPr lang="en-US" baseline="0">
                <a:effectLst>
                  <a:outerShdw blurRad="38100" dist="38100" dir="2700000" algn="tl">
                    <a:srgbClr val="C0C0C0"/>
                  </a:outerShdw>
                </a:effectLst>
              </a:rPr>
              <a:t> bits. </a:t>
            </a:r>
          </a:p>
        </p:txBody>
      </p:sp>
      <p:sp>
        <p:nvSpPr>
          <p:cNvPr id="156686" name="Rectangle 16"/>
          <p:cNvSpPr>
            <a:spLocks noChangeArrowheads="1"/>
          </p:cNvSpPr>
          <p:nvPr/>
        </p:nvSpPr>
        <p:spPr bwMode="auto">
          <a:xfrm>
            <a:off x="457200" y="5486400"/>
            <a:ext cx="8077200" cy="519113"/>
          </a:xfrm>
          <a:prstGeom prst="rect">
            <a:avLst/>
          </a:prstGeom>
          <a:solidFill>
            <a:srgbClr val="99FF33"/>
          </a:solidFill>
          <a:ln>
            <a:noFill/>
          </a:ln>
          <a:extLst>
            <a:ext uri="{91240B29-F687-4F45-9708-019B960494DF}">
              <a14:hiddenLine xmlns:a14="http://schemas.microsoft.com/office/drawing/2010/main" w="76200" algn="ctr">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a:r>
              <a:rPr lang="en-US" altLang="en-US" sz="2800" baseline="0"/>
              <a:t>The maximum period of an LFSR is to 2</a:t>
            </a:r>
            <a:r>
              <a:rPr lang="en-US" altLang="en-US" sz="2800" i="1"/>
              <a:t>m</a:t>
            </a:r>
            <a:r>
              <a:rPr lang="en-US" altLang="en-US" sz="2800" baseline="0"/>
              <a:t> − 1.</a:t>
            </a:r>
          </a:p>
        </p:txBody>
      </p:sp>
      <p:grpSp>
        <p:nvGrpSpPr>
          <p:cNvPr id="156687" name="Group 17"/>
          <p:cNvGrpSpPr>
            <a:grpSpLocks/>
          </p:cNvGrpSpPr>
          <p:nvPr/>
        </p:nvGrpSpPr>
        <p:grpSpPr bwMode="auto">
          <a:xfrm>
            <a:off x="457200" y="4767263"/>
            <a:ext cx="1143000" cy="566737"/>
            <a:chOff x="1200" y="1248"/>
            <a:chExt cx="720" cy="357"/>
          </a:xfrm>
        </p:grpSpPr>
        <p:pic>
          <p:nvPicPr>
            <p:cNvPr id="156692" name="Picture 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0" y="1248"/>
              <a:ext cx="720" cy="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6693" name="Text Box 19"/>
            <p:cNvSpPr txBox="1">
              <a:spLocks noChangeArrowheads="1"/>
            </p:cNvSpPr>
            <p:nvPr/>
          </p:nvSpPr>
          <p:spPr bwMode="auto">
            <a:xfrm>
              <a:off x="1284" y="1248"/>
              <a:ext cx="55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2800" i="1" baseline="0">
                  <a:solidFill>
                    <a:schemeClr val="hlink"/>
                  </a:solidFill>
                </a:rPr>
                <a:t>Note</a:t>
              </a:r>
            </a:p>
          </p:txBody>
        </p:sp>
      </p:grpSp>
      <p:sp>
        <p:nvSpPr>
          <p:cNvPr id="983060" name="Line 20">
            <a:extLst>
              <a:ext uri="{FF2B5EF4-FFF2-40B4-BE49-F238E27FC236}">
                <a16:creationId xmlns:a16="http://schemas.microsoft.com/office/drawing/2014/main" id="{64BAF2CC-3725-44DD-87F9-93E6E1AF20E5}"/>
              </a:ext>
            </a:extLst>
          </p:cNvPr>
          <p:cNvSpPr>
            <a:spLocks noChangeShapeType="1"/>
          </p:cNvSpPr>
          <p:nvPr/>
        </p:nvSpPr>
        <p:spPr bwMode="auto">
          <a:xfrm>
            <a:off x="457200" y="5410200"/>
            <a:ext cx="8153400" cy="0"/>
          </a:xfrm>
          <a:prstGeom prst="line">
            <a:avLst/>
          </a:prstGeom>
          <a:noFill/>
          <a:ln w="76200">
            <a:solidFill>
              <a:srgbClr val="009900"/>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
        <p:nvSpPr>
          <p:cNvPr id="983061" name="Line 21">
            <a:extLst>
              <a:ext uri="{FF2B5EF4-FFF2-40B4-BE49-F238E27FC236}">
                <a16:creationId xmlns:a16="http://schemas.microsoft.com/office/drawing/2014/main" id="{BD290800-8919-4C3D-AF05-04E9C4AA2802}"/>
              </a:ext>
            </a:extLst>
          </p:cNvPr>
          <p:cNvSpPr>
            <a:spLocks noChangeShapeType="1"/>
          </p:cNvSpPr>
          <p:nvPr/>
        </p:nvSpPr>
        <p:spPr bwMode="auto">
          <a:xfrm>
            <a:off x="457200" y="6096000"/>
            <a:ext cx="8153400" cy="0"/>
          </a:xfrm>
          <a:prstGeom prst="line">
            <a:avLst/>
          </a:prstGeom>
          <a:noFill/>
          <a:ln w="76200">
            <a:solidFill>
              <a:srgbClr val="009900"/>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
        <p:nvSpPr>
          <p:cNvPr id="156690" name="Text Box 22"/>
          <p:cNvSpPr txBox="1">
            <a:spLocks noChangeArrowheads="1"/>
          </p:cNvSpPr>
          <p:nvPr/>
        </p:nvSpPr>
        <p:spPr bwMode="auto">
          <a:xfrm>
            <a:off x="1143000" y="533400"/>
            <a:ext cx="1944688"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bg1"/>
                </a:solidFill>
              </a:rPr>
              <a:t>Example 5.19</a:t>
            </a:r>
            <a:endParaRPr lang="en-US" altLang="en-US" sz="2000" i="1" baseline="0">
              <a:solidFill>
                <a:schemeClr val="bg1"/>
              </a:solidFill>
            </a:endParaRPr>
          </a:p>
        </p:txBody>
      </p:sp>
      <p:sp>
        <p:nvSpPr>
          <p:cNvPr id="156691" name="Text Box 23"/>
          <p:cNvSpPr txBox="1">
            <a:spLocks noChangeArrowheads="1"/>
          </p:cNvSpPr>
          <p:nvPr/>
        </p:nvSpPr>
        <p:spPr bwMode="auto">
          <a:xfrm>
            <a:off x="3124200" y="533400"/>
            <a:ext cx="17605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t>(Continued)</a:t>
            </a:r>
            <a:endParaRPr lang="en-US" altLang="en-US" sz="2000" i="1" baseline="0"/>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5C16928B-E9E1-4B6C-A4F6-EC7F2DA7A4C3}" type="slidenum">
              <a:rPr lang="en-US" altLang="en-US" sz="1200" baseline="0" smtClean="0">
                <a:solidFill>
                  <a:schemeClr val="bg2"/>
                </a:solidFill>
                <a:latin typeface="Arial" panose="020B0604020202020204" pitchFamily="34" charset="0"/>
              </a:rPr>
              <a:pPr/>
              <a:t>78</a:t>
            </a:fld>
            <a:endParaRPr lang="en-US" altLang="en-US" sz="1200" baseline="0" smtClean="0">
              <a:solidFill>
                <a:schemeClr val="bg2"/>
              </a:solidFill>
              <a:latin typeface="Arial" panose="020B0604020202020204" pitchFamily="34" charset="0"/>
            </a:endParaRPr>
          </a:p>
        </p:txBody>
      </p:sp>
      <p:sp>
        <p:nvSpPr>
          <p:cNvPr id="158723" name="Text Box 2"/>
          <p:cNvSpPr txBox="1">
            <a:spLocks noChangeArrowheads="1"/>
          </p:cNvSpPr>
          <p:nvPr/>
        </p:nvSpPr>
        <p:spPr bwMode="auto">
          <a:xfrm>
            <a:off x="1143000" y="533400"/>
            <a:ext cx="1944688"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baseline="0">
                <a:solidFill>
                  <a:schemeClr val="bg1"/>
                </a:solidFill>
              </a:rPr>
              <a:t>Example 5.20</a:t>
            </a:r>
            <a:endParaRPr lang="en-US" altLang="en-US" sz="2000" i="1" baseline="0">
              <a:solidFill>
                <a:schemeClr val="bg1"/>
              </a:solidFill>
            </a:endParaRPr>
          </a:p>
        </p:txBody>
      </p:sp>
      <p:sp>
        <p:nvSpPr>
          <p:cNvPr id="158724" name="Rectangle 3"/>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8725" name="Rectangle 4"/>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8726" name="Rectangle 5"/>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8727" name="Rectangle 6"/>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8728" name="Rectangle 7"/>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8729" name="Rectangle 8"/>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8730" name="Rectangle 9"/>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58731" name="Text Box 10"/>
          <p:cNvSpPr txBox="1">
            <a:spLocks noChangeArrowheads="1"/>
          </p:cNvSpPr>
          <p:nvPr/>
        </p:nvSpPr>
        <p:spPr bwMode="auto">
          <a:xfrm>
            <a:off x="1143000" y="0"/>
            <a:ext cx="31638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5.2.1    </a:t>
            </a:r>
            <a:r>
              <a:rPr lang="en-US" altLang="en-US" sz="3200" i="1" baseline="0"/>
              <a:t>Continued</a:t>
            </a:r>
          </a:p>
        </p:txBody>
      </p:sp>
      <p:sp>
        <p:nvSpPr>
          <p:cNvPr id="987147" name="Rectangle 11">
            <a:extLst>
              <a:ext uri="{FF2B5EF4-FFF2-40B4-BE49-F238E27FC236}">
                <a16:creationId xmlns:a16="http://schemas.microsoft.com/office/drawing/2014/main" id="{9AE12674-4AF4-4942-A4AE-C1BF0E0D1206}"/>
              </a:ext>
            </a:extLst>
          </p:cNvPr>
          <p:cNvSpPr>
            <a:spLocks noChangeArrowheads="1"/>
          </p:cNvSpPr>
          <p:nvPr/>
        </p:nvSpPr>
        <p:spPr bwMode="auto">
          <a:xfrm>
            <a:off x="228600" y="1206500"/>
            <a:ext cx="8229600" cy="1917700"/>
          </a:xfrm>
          <a:prstGeom prst="rect">
            <a:avLst/>
          </a:prstGeom>
          <a:noFill/>
          <a:ln w="9525">
            <a:noFill/>
            <a:miter lim="800000"/>
            <a:headEnd/>
            <a:tailEnd/>
          </a:ln>
          <a:effectLst/>
        </p:spPr>
        <p:txBody>
          <a:bodyPr anchor="ctr">
            <a:spAutoFit/>
          </a:bodyPr>
          <a:lstStyle/>
          <a:p>
            <a:pPr algn="just" eaLnBrk="1" hangingPunct="1">
              <a:defRPr/>
            </a:pPr>
            <a:r>
              <a:rPr lang="en-US" baseline="0">
                <a:effectLst>
                  <a:outerShdw blurRad="38100" dist="38100" dir="2700000" algn="tl">
                    <a:srgbClr val="C0C0C0"/>
                  </a:outerShdw>
                </a:effectLst>
              </a:rPr>
              <a:t>The characteristic polynomial for the LFSR in Example 5.19 is (</a:t>
            </a:r>
            <a:r>
              <a:rPr lang="en-US" i="1" baseline="0">
                <a:effectLst>
                  <a:outerShdw blurRad="38100" dist="38100" dir="2700000" algn="tl">
                    <a:srgbClr val="C0C0C0"/>
                  </a:outerShdw>
                </a:effectLst>
              </a:rPr>
              <a:t>x</a:t>
            </a:r>
            <a:r>
              <a:rPr lang="en-US">
                <a:effectLst>
                  <a:outerShdw blurRad="38100" dist="38100" dir="2700000" algn="tl">
                    <a:srgbClr val="C0C0C0"/>
                  </a:outerShdw>
                </a:effectLst>
              </a:rPr>
              <a:t>4</a:t>
            </a:r>
            <a:r>
              <a:rPr lang="en-US" baseline="0">
                <a:effectLst>
                  <a:outerShdw blurRad="38100" dist="38100" dir="2700000" algn="tl">
                    <a:srgbClr val="C0C0C0"/>
                  </a:outerShdw>
                </a:effectLst>
              </a:rPr>
              <a:t> + </a:t>
            </a:r>
            <a:r>
              <a:rPr lang="en-US" i="1" baseline="0">
                <a:effectLst>
                  <a:outerShdw blurRad="38100" dist="38100" dir="2700000" algn="tl">
                    <a:srgbClr val="C0C0C0"/>
                  </a:outerShdw>
                </a:effectLst>
              </a:rPr>
              <a:t>x</a:t>
            </a:r>
            <a:r>
              <a:rPr lang="en-US" baseline="0">
                <a:effectLst>
                  <a:outerShdw blurRad="38100" dist="38100" dir="2700000" algn="tl">
                    <a:srgbClr val="C0C0C0"/>
                  </a:outerShdw>
                </a:effectLst>
              </a:rPr>
              <a:t> + 1), which is a primitive polynomial. Table 4.4 (Chapter 4) shows that it is an irreducible polynomial. This polynomial also divides (</a:t>
            </a:r>
            <a:r>
              <a:rPr lang="en-US" i="1" baseline="0">
                <a:effectLst>
                  <a:outerShdw blurRad="38100" dist="38100" dir="2700000" algn="tl">
                    <a:srgbClr val="C0C0C0"/>
                  </a:outerShdw>
                </a:effectLst>
              </a:rPr>
              <a:t>x</a:t>
            </a:r>
            <a:r>
              <a:rPr lang="en-US">
                <a:effectLst>
                  <a:outerShdw blurRad="38100" dist="38100" dir="2700000" algn="tl">
                    <a:srgbClr val="C0C0C0"/>
                  </a:outerShdw>
                </a:effectLst>
              </a:rPr>
              <a:t>7</a:t>
            </a:r>
            <a:r>
              <a:rPr lang="en-US" baseline="0">
                <a:effectLst>
                  <a:outerShdw blurRad="38100" dist="38100" dir="2700000" algn="tl">
                    <a:srgbClr val="C0C0C0"/>
                  </a:outerShdw>
                </a:effectLst>
              </a:rPr>
              <a:t> + 1) = (</a:t>
            </a:r>
            <a:r>
              <a:rPr lang="en-US" i="1" baseline="0">
                <a:effectLst>
                  <a:outerShdw blurRad="38100" dist="38100" dir="2700000" algn="tl">
                    <a:srgbClr val="C0C0C0"/>
                  </a:outerShdw>
                </a:effectLst>
              </a:rPr>
              <a:t>x</a:t>
            </a:r>
            <a:r>
              <a:rPr lang="en-US">
                <a:effectLst>
                  <a:outerShdw blurRad="38100" dist="38100" dir="2700000" algn="tl">
                    <a:srgbClr val="C0C0C0"/>
                  </a:outerShdw>
                </a:effectLst>
              </a:rPr>
              <a:t>4</a:t>
            </a:r>
            <a:r>
              <a:rPr lang="en-US" baseline="0">
                <a:effectLst>
                  <a:outerShdw blurRad="38100" dist="38100" dir="2700000" algn="tl">
                    <a:srgbClr val="C0C0C0"/>
                  </a:outerShdw>
                </a:effectLst>
              </a:rPr>
              <a:t> + </a:t>
            </a:r>
            <a:r>
              <a:rPr lang="en-US" i="1" baseline="0">
                <a:effectLst>
                  <a:outerShdw blurRad="38100" dist="38100" dir="2700000" algn="tl">
                    <a:srgbClr val="C0C0C0"/>
                  </a:outerShdw>
                </a:effectLst>
              </a:rPr>
              <a:t>x</a:t>
            </a:r>
            <a:r>
              <a:rPr lang="en-US" baseline="0">
                <a:effectLst>
                  <a:outerShdw blurRad="38100" dist="38100" dir="2700000" algn="tl">
                    <a:srgbClr val="C0C0C0"/>
                  </a:outerShdw>
                </a:effectLst>
              </a:rPr>
              <a:t> + 1) (</a:t>
            </a:r>
            <a:r>
              <a:rPr lang="en-US" i="1" baseline="0">
                <a:effectLst>
                  <a:outerShdw blurRad="38100" dist="38100" dir="2700000" algn="tl">
                    <a:srgbClr val="C0C0C0"/>
                  </a:outerShdw>
                </a:effectLst>
              </a:rPr>
              <a:t>x</a:t>
            </a:r>
            <a:r>
              <a:rPr lang="en-US">
                <a:effectLst>
                  <a:outerShdw blurRad="38100" dist="38100" dir="2700000" algn="tl">
                    <a:srgbClr val="C0C0C0"/>
                  </a:outerShdw>
                </a:effectLst>
              </a:rPr>
              <a:t>3</a:t>
            </a:r>
            <a:r>
              <a:rPr lang="en-US" baseline="0">
                <a:effectLst>
                  <a:outerShdw blurRad="38100" dist="38100" dir="2700000" algn="tl">
                    <a:srgbClr val="C0C0C0"/>
                  </a:outerShdw>
                </a:effectLst>
              </a:rPr>
              <a:t> + 1), which means </a:t>
            </a:r>
            <a:r>
              <a:rPr lang="en-US" i="1" baseline="0">
                <a:effectLst>
                  <a:outerShdw blurRad="38100" dist="38100" dir="2700000" algn="tl">
                    <a:srgbClr val="C0C0C0"/>
                  </a:outerShdw>
                </a:effectLst>
              </a:rPr>
              <a:t>e</a:t>
            </a:r>
            <a:r>
              <a:rPr lang="en-US" baseline="0">
                <a:effectLst>
                  <a:outerShdw blurRad="38100" dist="38100" dir="2700000" algn="tl">
                    <a:srgbClr val="C0C0C0"/>
                  </a:outerShdw>
                </a:effectLst>
              </a:rPr>
              <a:t> = 2</a:t>
            </a:r>
            <a:r>
              <a:rPr lang="en-US">
                <a:effectLst>
                  <a:outerShdw blurRad="38100" dist="38100" dir="2700000" algn="tl">
                    <a:srgbClr val="C0C0C0"/>
                  </a:outerShdw>
                </a:effectLst>
              </a:rPr>
              <a:t>3</a:t>
            </a:r>
            <a:r>
              <a:rPr lang="en-US" baseline="0">
                <a:effectLst>
                  <a:outerShdw blurRad="38100" dist="38100" dir="2700000" algn="tl">
                    <a:srgbClr val="C0C0C0"/>
                  </a:outerShdw>
                </a:effectLst>
              </a:rPr>
              <a:t> − 1 = 7.</a:t>
            </a:r>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1200" baseline="0" smtClean="0">
                <a:solidFill>
                  <a:schemeClr val="bg2"/>
                </a:solidFill>
                <a:latin typeface="Arial" panose="020B0604020202020204" pitchFamily="34" charset="0"/>
              </a:rPr>
              <a:t>5.</a:t>
            </a:r>
            <a:fld id="{07FFE0DB-007B-400D-AEE6-0AA5BCAE2E9B}" type="slidenum">
              <a:rPr lang="en-US" altLang="en-US" sz="1200" baseline="0" smtClean="0">
                <a:solidFill>
                  <a:schemeClr val="bg2"/>
                </a:solidFill>
                <a:latin typeface="Arial" panose="020B0604020202020204" pitchFamily="34" charset="0"/>
              </a:rPr>
              <a:pPr/>
              <a:t>79</a:t>
            </a:fld>
            <a:endParaRPr lang="en-US" altLang="en-US" sz="1200" baseline="0" smtClean="0">
              <a:solidFill>
                <a:schemeClr val="bg2"/>
              </a:solidFill>
              <a:latin typeface="Arial" panose="020B0604020202020204" pitchFamily="34" charset="0"/>
            </a:endParaRPr>
          </a:p>
        </p:txBody>
      </p:sp>
      <p:sp>
        <p:nvSpPr>
          <p:cNvPr id="160771" name="Rectangle 2"/>
          <p:cNvSpPr>
            <a:spLocks noChangeArrowheads="1"/>
          </p:cNvSpPr>
          <p:nvPr/>
        </p:nvSpPr>
        <p:spPr bwMode="ltGray">
          <a:xfrm>
            <a:off x="366713" y="1079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60772" name="Rectangle 3"/>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60773" name="Rectangle 4"/>
          <p:cNvSpPr>
            <a:spLocks noChangeArrowheads="1"/>
          </p:cNvSpPr>
          <p:nvPr/>
        </p:nvSpPr>
        <p:spPr bwMode="ltGray">
          <a:xfrm>
            <a:off x="490538" y="5302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60774" name="Rectangle 5"/>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60775" name="Rectangle 6"/>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60776" name="Rectangle 7"/>
          <p:cNvSpPr>
            <a:spLocks noChangeArrowheads="1"/>
          </p:cNvSpPr>
          <p:nvPr/>
        </p:nvSpPr>
        <p:spPr bwMode="gray">
          <a:xfrm>
            <a:off x="711200" y="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60777" name="Rectangle 8"/>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eaLnBrk="1" hangingPunct="1"/>
            <a:endParaRPr kumimoji="1" lang="en-US" altLang="en-US" b="0" baseline="0">
              <a:latin typeface="Tahoma" panose="020B0604030504040204" pitchFamily="34" charset="0"/>
            </a:endParaRPr>
          </a:p>
        </p:txBody>
      </p:sp>
      <p:sp>
        <p:nvSpPr>
          <p:cNvPr id="160778" name="Rectangle 9"/>
          <p:cNvSpPr>
            <a:spLocks noChangeArrowheads="1"/>
          </p:cNvSpPr>
          <p:nvPr/>
        </p:nvSpPr>
        <p:spPr bwMode="auto">
          <a:xfrm>
            <a:off x="228600" y="1123950"/>
            <a:ext cx="8686800" cy="9461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just"/>
            <a:r>
              <a:rPr lang="en-US" altLang="en-US" sz="2800" i="1" baseline="0"/>
              <a:t>In a nonsynchronous stream cipher, each key in the key stream depends on previous plaintext or ciphertext.</a:t>
            </a:r>
          </a:p>
        </p:txBody>
      </p:sp>
      <p:sp>
        <p:nvSpPr>
          <p:cNvPr id="160779" name="Text Box 10"/>
          <p:cNvSpPr txBox="1">
            <a:spLocks noChangeArrowheads="1"/>
          </p:cNvSpPr>
          <p:nvPr/>
        </p:nvSpPr>
        <p:spPr bwMode="auto">
          <a:xfrm>
            <a:off x="1143000" y="0"/>
            <a:ext cx="6780213"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3200" i="1" baseline="0">
                <a:solidFill>
                  <a:schemeClr val="hlink"/>
                </a:solidFill>
              </a:rPr>
              <a:t>5.2.2  Nonsynchronous Stream Ciphers</a:t>
            </a:r>
          </a:p>
        </p:txBody>
      </p:sp>
      <p:sp>
        <p:nvSpPr>
          <p:cNvPr id="160780" name="Rectangle 11"/>
          <p:cNvSpPr>
            <a:spLocks noChangeArrowheads="1"/>
          </p:cNvSpPr>
          <p:nvPr/>
        </p:nvSpPr>
        <p:spPr bwMode="auto">
          <a:xfrm>
            <a:off x="457200" y="2971800"/>
            <a:ext cx="8077200" cy="946150"/>
          </a:xfrm>
          <a:prstGeom prst="rect">
            <a:avLst/>
          </a:prstGeom>
          <a:solidFill>
            <a:srgbClr val="99FF33"/>
          </a:solidFill>
          <a:ln>
            <a:noFill/>
          </a:ln>
          <a:extLst>
            <a:ext uri="{91240B29-F687-4F45-9708-019B960494DF}">
              <a14:hiddenLine xmlns:a14="http://schemas.microsoft.com/office/drawing/2010/main" w="76200" algn="ctr">
                <a:solidFill>
                  <a:srgbClr val="000000"/>
                </a:solidFill>
                <a:miter lim="800000"/>
                <a:headEnd/>
                <a:tailEnd/>
              </a14:hiddenLine>
            </a:ext>
          </a:extLst>
        </p:spPr>
        <p:txBody>
          <a:bodyPr>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pPr algn="ctr"/>
            <a:r>
              <a:rPr lang="en-US" altLang="en-US" sz="2800" baseline="0"/>
              <a:t>In a nonsynchronous stream cipher, the key depends on either the plaintext or ciphertext.</a:t>
            </a:r>
          </a:p>
        </p:txBody>
      </p:sp>
      <p:grpSp>
        <p:nvGrpSpPr>
          <p:cNvPr id="160781" name="Group 12"/>
          <p:cNvGrpSpPr>
            <a:grpSpLocks/>
          </p:cNvGrpSpPr>
          <p:nvPr/>
        </p:nvGrpSpPr>
        <p:grpSpPr bwMode="auto">
          <a:xfrm>
            <a:off x="457200" y="2286000"/>
            <a:ext cx="1143000" cy="566738"/>
            <a:chOff x="1200" y="1248"/>
            <a:chExt cx="720" cy="357"/>
          </a:xfrm>
        </p:grpSpPr>
        <p:pic>
          <p:nvPicPr>
            <p:cNvPr id="160784" name="Picture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0" y="1248"/>
              <a:ext cx="720" cy="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0785" name="Text Box 14"/>
            <p:cNvSpPr txBox="1">
              <a:spLocks noChangeArrowheads="1"/>
            </p:cNvSpPr>
            <p:nvPr/>
          </p:nvSpPr>
          <p:spPr bwMode="auto">
            <a:xfrm>
              <a:off x="1284" y="1248"/>
              <a:ext cx="55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baseline="30000">
                  <a:solidFill>
                    <a:schemeClr val="tx1"/>
                  </a:solidFill>
                  <a:latin typeface="Times New Roman" panose="02020603050405020304" pitchFamily="18" charset="0"/>
                </a:defRPr>
              </a:lvl1pPr>
              <a:lvl2pPr marL="742950" indent="-285750">
                <a:defRPr sz="2400" b="1" baseline="30000">
                  <a:solidFill>
                    <a:schemeClr val="tx1"/>
                  </a:solidFill>
                  <a:latin typeface="Times New Roman" panose="02020603050405020304" pitchFamily="18" charset="0"/>
                </a:defRPr>
              </a:lvl2pPr>
              <a:lvl3pPr marL="1143000" indent="-228600">
                <a:defRPr sz="2400" b="1" baseline="30000">
                  <a:solidFill>
                    <a:schemeClr val="tx1"/>
                  </a:solidFill>
                  <a:latin typeface="Times New Roman" panose="02020603050405020304" pitchFamily="18" charset="0"/>
                </a:defRPr>
              </a:lvl3pPr>
              <a:lvl4pPr marL="1600200" indent="-228600">
                <a:defRPr sz="2400" b="1" baseline="30000">
                  <a:solidFill>
                    <a:schemeClr val="tx1"/>
                  </a:solidFill>
                  <a:latin typeface="Times New Roman" panose="02020603050405020304" pitchFamily="18" charset="0"/>
                </a:defRPr>
              </a:lvl4pPr>
              <a:lvl5pPr marL="2057400" indent="-228600">
                <a:defRPr sz="2400" b="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30000">
                  <a:solidFill>
                    <a:schemeClr val="tx1"/>
                  </a:solidFill>
                  <a:latin typeface="Times New Roman" panose="02020603050405020304" pitchFamily="18" charset="0"/>
                </a:defRPr>
              </a:lvl9pPr>
            </a:lstStyle>
            <a:p>
              <a:r>
                <a:rPr lang="en-US" altLang="en-US" sz="2800" i="1" baseline="0">
                  <a:solidFill>
                    <a:schemeClr val="hlink"/>
                  </a:solidFill>
                </a:rPr>
                <a:t>Note</a:t>
              </a:r>
            </a:p>
          </p:txBody>
        </p:sp>
      </p:grpSp>
      <p:sp>
        <p:nvSpPr>
          <p:cNvPr id="991247" name="Line 15">
            <a:extLst>
              <a:ext uri="{FF2B5EF4-FFF2-40B4-BE49-F238E27FC236}">
                <a16:creationId xmlns:a16="http://schemas.microsoft.com/office/drawing/2014/main" id="{74DD0AE5-0E75-4269-B687-066BCE87ACEB}"/>
              </a:ext>
            </a:extLst>
          </p:cNvPr>
          <p:cNvSpPr>
            <a:spLocks noChangeShapeType="1"/>
          </p:cNvSpPr>
          <p:nvPr/>
        </p:nvSpPr>
        <p:spPr bwMode="auto">
          <a:xfrm>
            <a:off x="457200" y="2895600"/>
            <a:ext cx="8153400" cy="0"/>
          </a:xfrm>
          <a:prstGeom prst="line">
            <a:avLst/>
          </a:prstGeom>
          <a:noFill/>
          <a:ln w="76200">
            <a:solidFill>
              <a:srgbClr val="009900"/>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
        <p:nvSpPr>
          <p:cNvPr id="991248" name="Line 16">
            <a:extLst>
              <a:ext uri="{FF2B5EF4-FFF2-40B4-BE49-F238E27FC236}">
                <a16:creationId xmlns:a16="http://schemas.microsoft.com/office/drawing/2014/main" id="{A6A26B76-EC9A-493D-A80D-1450573FBF6E}"/>
              </a:ext>
            </a:extLst>
          </p:cNvPr>
          <p:cNvSpPr>
            <a:spLocks noChangeShapeType="1"/>
          </p:cNvSpPr>
          <p:nvPr/>
        </p:nvSpPr>
        <p:spPr bwMode="auto">
          <a:xfrm>
            <a:off x="457200" y="4038600"/>
            <a:ext cx="8153400" cy="0"/>
          </a:xfrm>
          <a:prstGeom prst="line">
            <a:avLst/>
          </a:prstGeom>
          <a:noFill/>
          <a:ln w="76200">
            <a:solidFill>
              <a:srgbClr val="009900"/>
            </a:solidFill>
            <a:round/>
            <a:headEnd/>
            <a:tailEnd/>
          </a:ln>
          <a:effectLst/>
        </p:spPr>
        <p:txBody>
          <a:bodyPr/>
          <a:lstStyle/>
          <a:p>
            <a:pPr>
              <a:defRPr/>
            </a:pPr>
            <a:endParaRPr lang="en-US">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lends">
  <a:themeElements>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30000" smtClean="0">
            <a:ln>
              <a:noFill/>
            </a:ln>
            <a:solidFill>
              <a:schemeClr val="tx1"/>
            </a:solidFill>
            <a:effectLst>
              <a:outerShdw blurRad="38100" dist="38100" dir="2700000" algn="tl">
                <a:srgbClr val="000000">
                  <a:alpha val="43137"/>
                </a:srgbClr>
              </a:outerShdw>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30000" smtClean="0">
            <a:ln>
              <a:noFill/>
            </a:ln>
            <a:solidFill>
              <a:schemeClr val="tx1"/>
            </a:solidFill>
            <a:effectLst>
              <a:outerShdw blurRad="38100" dist="38100" dir="2700000" algn="tl">
                <a:srgbClr val="000000">
                  <a:alpha val="43137"/>
                </a:srgbClr>
              </a:outerShdw>
            </a:effectLst>
            <a:latin typeface="Times New Roman" pitchFamily="18" charset="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4446</TotalTime>
  <Words>4219</Words>
  <Application>Microsoft Office PowerPoint</Application>
  <PresentationFormat>On-screen Show (4:3)</PresentationFormat>
  <Paragraphs>448</Paragraphs>
  <Slides>79</Slides>
  <Notes>79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79</vt:i4>
      </vt:variant>
    </vt:vector>
  </HeadingPairs>
  <TitlesOfParts>
    <vt:vector size="87" baseType="lpstr">
      <vt:lpstr>Arial</vt:lpstr>
      <vt:lpstr>McGrawHill-Italic</vt:lpstr>
      <vt:lpstr>Symbol</vt:lpstr>
      <vt:lpstr>Tahoma</vt:lpstr>
      <vt:lpstr>Times</vt:lpstr>
      <vt:lpstr>Times New Roman</vt:lpstr>
      <vt:lpstr>Wingdings</vt:lpstr>
      <vt:lpstr>Blends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Valued Gateway Client</dc:creator>
  <cp:lastModifiedBy>ti</cp:lastModifiedBy>
  <cp:revision>231</cp:revision>
  <dcterms:created xsi:type="dcterms:W3CDTF">2000-01-15T04:50:39Z</dcterms:created>
  <dcterms:modified xsi:type="dcterms:W3CDTF">2020-04-30T02:11:03Z</dcterms:modified>
</cp:coreProperties>
</file>